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diagrams/data1.xml" ContentType="application/vnd.openxmlformats-officedocument.drawingml.diagramData+xml"/>
  <Override PartName="/ppt/diagrams/data3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26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35.xml" ContentType="application/vnd.openxmlformats-officedocument.presentationml.slide+xml"/>
  <Override PartName="/ppt/slides/slide34.xml" ContentType="application/vnd.openxmlformats-officedocument.presentationml.slide+xml"/>
  <Override PartName="/ppt/slides/slide33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29.xml" ContentType="application/vnd.openxmlformats-officedocument.presentationml.slide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3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79" r:id="rId2"/>
    <p:sldId id="283" r:id="rId3"/>
    <p:sldId id="302" r:id="rId4"/>
    <p:sldId id="303" r:id="rId5"/>
    <p:sldId id="285" r:id="rId6"/>
    <p:sldId id="333" r:id="rId7"/>
    <p:sldId id="334" r:id="rId8"/>
    <p:sldId id="313" r:id="rId9"/>
    <p:sldId id="325" r:id="rId10"/>
    <p:sldId id="329" r:id="rId11"/>
    <p:sldId id="326" r:id="rId12"/>
    <p:sldId id="330" r:id="rId13"/>
    <p:sldId id="293" r:id="rId14"/>
    <p:sldId id="332" r:id="rId15"/>
    <p:sldId id="299" r:id="rId16"/>
    <p:sldId id="301" r:id="rId17"/>
    <p:sldId id="286" r:id="rId18"/>
    <p:sldId id="298" r:id="rId19"/>
    <p:sldId id="287" r:id="rId20"/>
    <p:sldId id="288" r:id="rId21"/>
    <p:sldId id="289" r:id="rId22"/>
    <p:sldId id="290" r:id="rId23"/>
    <p:sldId id="292" r:id="rId24"/>
    <p:sldId id="296" r:id="rId25"/>
    <p:sldId id="294" r:id="rId26"/>
    <p:sldId id="297" r:id="rId27"/>
    <p:sldId id="304" r:id="rId28"/>
    <p:sldId id="305" r:id="rId29"/>
    <p:sldId id="306" r:id="rId30"/>
    <p:sldId id="309" r:id="rId31"/>
    <p:sldId id="310" r:id="rId32"/>
    <p:sldId id="335" r:id="rId33"/>
    <p:sldId id="336" r:id="rId34"/>
    <p:sldId id="314" r:id="rId35"/>
    <p:sldId id="315" r:id="rId36"/>
    <p:sldId id="316" r:id="rId37"/>
    <p:sldId id="317" r:id="rId38"/>
    <p:sldId id="319" r:id="rId39"/>
    <p:sldId id="320" r:id="rId40"/>
    <p:sldId id="322" r:id="rId41"/>
    <p:sldId id="337" r:id="rId42"/>
    <p:sldId id="323" r:id="rId43"/>
    <p:sldId id="266" r:id="rId44"/>
  </p:sldIdLst>
  <p:sldSz cx="9144000" cy="5143500" type="screen16x9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CFF"/>
    <a:srgbClr val="777F3A"/>
    <a:srgbClr val="FF5E21"/>
    <a:srgbClr val="A81826"/>
    <a:srgbClr val="0E3C6A"/>
    <a:srgbClr val="3366FF"/>
    <a:srgbClr val="EEB13D"/>
    <a:srgbClr val="FF5723"/>
    <a:srgbClr val="FABA32"/>
    <a:srgbClr val="5DDC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47" autoAdjust="0"/>
    <p:restoredTop sz="94643"/>
  </p:normalViewPr>
  <p:slideViewPr>
    <p:cSldViewPr>
      <p:cViewPr varScale="1">
        <p:scale>
          <a:sx n="142" d="100"/>
          <a:sy n="142" d="100"/>
        </p:scale>
        <p:origin x="1056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50" Type="http://schemas.openxmlformats.org/officeDocument/2006/relationships/customXml" Target="../customXml/item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3" Type="http://schemas.openxmlformats.org/officeDocument/2006/relationships/customXml" Target="../customXml/item4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customXml" Target="../customXml/item2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6BB32C-8387-425F-8B1A-932D8E08DC3D}" type="doc">
      <dgm:prSet loTypeId="urn:microsoft.com/office/officeart/2005/8/layout/cycle3" loCatId="cycle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CO"/>
        </a:p>
      </dgm:t>
    </dgm:pt>
    <dgm:pt modelId="{582F2258-6244-40B1-8FAC-656463F3D685}">
      <dgm:prSet phldrT="[Texto]"/>
      <dgm:spPr/>
      <dgm:t>
        <a:bodyPr/>
        <a:lstStyle/>
        <a:p>
          <a:r>
            <a:rPr lang="es-ES" dirty="0"/>
            <a:t>FASE 1. Convocatoria Pública</a:t>
          </a:r>
          <a:endParaRPr lang="es-CO" dirty="0"/>
        </a:p>
      </dgm:t>
    </dgm:pt>
    <dgm:pt modelId="{1CB1A6C0-939C-4471-8A09-A7F1ED1E0618}" type="parTrans" cxnId="{74CF1A5E-E8D5-4DEA-94EC-F488ABDA3BA5}">
      <dgm:prSet/>
      <dgm:spPr/>
      <dgm:t>
        <a:bodyPr/>
        <a:lstStyle/>
        <a:p>
          <a:endParaRPr lang="es-CO"/>
        </a:p>
      </dgm:t>
    </dgm:pt>
    <dgm:pt modelId="{E0845EE7-5B39-448A-9DA5-614E2C2853EB}" type="sibTrans" cxnId="{74CF1A5E-E8D5-4DEA-94EC-F488ABDA3BA5}">
      <dgm:prSet/>
      <dgm:spPr/>
      <dgm:t>
        <a:bodyPr/>
        <a:lstStyle/>
        <a:p>
          <a:endParaRPr lang="es-CO"/>
        </a:p>
      </dgm:t>
    </dgm:pt>
    <dgm:pt modelId="{E9FD63A5-7C3E-415B-B908-28D25D9CFE98}">
      <dgm:prSet phldrT="[Texto]"/>
      <dgm:spPr/>
      <dgm:t>
        <a:bodyPr/>
        <a:lstStyle/>
        <a:p>
          <a:r>
            <a:rPr lang="es-ES" dirty="0"/>
            <a:t>FASE 2. Clasificación y plan de trabajo</a:t>
          </a:r>
          <a:endParaRPr lang="es-CO" dirty="0"/>
        </a:p>
      </dgm:t>
    </dgm:pt>
    <dgm:pt modelId="{A0FDFC3D-4B12-45EE-B309-1539CD714937}" type="parTrans" cxnId="{C454951D-F5C8-48D5-A0B1-BC0A8A2244C7}">
      <dgm:prSet/>
      <dgm:spPr/>
      <dgm:t>
        <a:bodyPr/>
        <a:lstStyle/>
        <a:p>
          <a:endParaRPr lang="es-CO"/>
        </a:p>
      </dgm:t>
    </dgm:pt>
    <dgm:pt modelId="{F1D3D639-C6EE-4659-A42A-46235EA98750}" type="sibTrans" cxnId="{C454951D-F5C8-48D5-A0B1-BC0A8A2244C7}">
      <dgm:prSet/>
      <dgm:spPr/>
      <dgm:t>
        <a:bodyPr/>
        <a:lstStyle/>
        <a:p>
          <a:endParaRPr lang="es-CO"/>
        </a:p>
      </dgm:t>
    </dgm:pt>
    <dgm:pt modelId="{700B6F5B-5C01-4FAE-AEF0-B843873AB31A}">
      <dgm:prSet phldrT="[Texto]"/>
      <dgm:spPr/>
      <dgm:t>
        <a:bodyPr/>
        <a:lstStyle/>
        <a:p>
          <a:r>
            <a:rPr lang="es-ES" dirty="0"/>
            <a:t>FASE 3. Comisión de Expertos</a:t>
          </a:r>
          <a:endParaRPr lang="es-CO" dirty="0"/>
        </a:p>
      </dgm:t>
    </dgm:pt>
    <dgm:pt modelId="{1A7D49CE-939E-499E-ADA5-660F995137C7}" type="parTrans" cxnId="{2F4D1685-2E4B-440B-B56E-0263EAC23F07}">
      <dgm:prSet/>
      <dgm:spPr/>
      <dgm:t>
        <a:bodyPr/>
        <a:lstStyle/>
        <a:p>
          <a:endParaRPr lang="es-CO"/>
        </a:p>
      </dgm:t>
    </dgm:pt>
    <dgm:pt modelId="{8C56456D-3A77-48FB-8996-DE71AB0366C0}" type="sibTrans" cxnId="{2F4D1685-2E4B-440B-B56E-0263EAC23F07}">
      <dgm:prSet/>
      <dgm:spPr/>
      <dgm:t>
        <a:bodyPr/>
        <a:lstStyle/>
        <a:p>
          <a:endParaRPr lang="es-CO"/>
        </a:p>
      </dgm:t>
    </dgm:pt>
    <dgm:pt modelId="{52E054BC-D156-4E79-B88E-3B08C1D63C78}">
      <dgm:prSet phldrT="[Texto]"/>
      <dgm:spPr/>
      <dgm:t>
        <a:bodyPr/>
        <a:lstStyle/>
        <a:p>
          <a:r>
            <a:rPr lang="es-ES" dirty="0"/>
            <a:t>FASE 4. Divulgación de Resultados</a:t>
          </a:r>
          <a:endParaRPr lang="es-CO" dirty="0"/>
        </a:p>
      </dgm:t>
    </dgm:pt>
    <dgm:pt modelId="{3540EB9E-F882-4FF3-8589-9168FB40D323}" type="parTrans" cxnId="{6F015737-F5F4-4D4C-94BD-62CCDCE68D2C}">
      <dgm:prSet/>
      <dgm:spPr/>
      <dgm:t>
        <a:bodyPr/>
        <a:lstStyle/>
        <a:p>
          <a:endParaRPr lang="es-CO"/>
        </a:p>
      </dgm:t>
    </dgm:pt>
    <dgm:pt modelId="{9162B41B-01C3-4C5D-B440-A4AD0DCF567D}" type="sibTrans" cxnId="{6F015737-F5F4-4D4C-94BD-62CCDCE68D2C}">
      <dgm:prSet/>
      <dgm:spPr/>
      <dgm:t>
        <a:bodyPr/>
        <a:lstStyle/>
        <a:p>
          <a:endParaRPr lang="es-CO"/>
        </a:p>
      </dgm:t>
    </dgm:pt>
    <dgm:pt modelId="{766DF686-DAAE-4E01-AECB-D0B3C1B21D63}" type="pres">
      <dgm:prSet presAssocID="{B36BB32C-8387-425F-8B1A-932D8E08DC3D}" presName="Name0" presStyleCnt="0">
        <dgm:presLayoutVars>
          <dgm:dir/>
          <dgm:resizeHandles val="exact"/>
        </dgm:presLayoutVars>
      </dgm:prSet>
      <dgm:spPr/>
    </dgm:pt>
    <dgm:pt modelId="{16371355-C4C8-4487-A04E-DB14076CCB60}" type="pres">
      <dgm:prSet presAssocID="{B36BB32C-8387-425F-8B1A-932D8E08DC3D}" presName="cycle" presStyleCnt="0"/>
      <dgm:spPr/>
    </dgm:pt>
    <dgm:pt modelId="{306E4F09-04F8-485D-8725-C2F6ABB234AF}" type="pres">
      <dgm:prSet presAssocID="{582F2258-6244-40B1-8FAC-656463F3D685}" presName="nodeFirstNode" presStyleLbl="node1" presStyleIdx="0" presStyleCnt="4">
        <dgm:presLayoutVars>
          <dgm:bulletEnabled val="1"/>
        </dgm:presLayoutVars>
      </dgm:prSet>
      <dgm:spPr/>
    </dgm:pt>
    <dgm:pt modelId="{B62C6598-A85C-4A59-8208-9EBE0C718561}" type="pres">
      <dgm:prSet presAssocID="{E0845EE7-5B39-448A-9DA5-614E2C2853EB}" presName="sibTransFirstNode" presStyleLbl="bgShp" presStyleIdx="0" presStyleCnt="1"/>
      <dgm:spPr/>
    </dgm:pt>
    <dgm:pt modelId="{00F93BD0-E900-4913-A346-607C3B473D07}" type="pres">
      <dgm:prSet presAssocID="{E9FD63A5-7C3E-415B-B908-28D25D9CFE98}" presName="nodeFollowingNodes" presStyleLbl="node1" presStyleIdx="1" presStyleCnt="4">
        <dgm:presLayoutVars>
          <dgm:bulletEnabled val="1"/>
        </dgm:presLayoutVars>
      </dgm:prSet>
      <dgm:spPr/>
    </dgm:pt>
    <dgm:pt modelId="{F9429156-A7D1-4291-AD6D-229598080C00}" type="pres">
      <dgm:prSet presAssocID="{700B6F5B-5C01-4FAE-AEF0-B843873AB31A}" presName="nodeFollowingNodes" presStyleLbl="node1" presStyleIdx="2" presStyleCnt="4">
        <dgm:presLayoutVars>
          <dgm:bulletEnabled val="1"/>
        </dgm:presLayoutVars>
      </dgm:prSet>
      <dgm:spPr/>
    </dgm:pt>
    <dgm:pt modelId="{2680815B-71CA-46C2-B251-7DFFE06EA310}" type="pres">
      <dgm:prSet presAssocID="{52E054BC-D156-4E79-B88E-3B08C1D63C78}" presName="nodeFollowingNodes" presStyleLbl="node1" presStyleIdx="3" presStyleCnt="4">
        <dgm:presLayoutVars>
          <dgm:bulletEnabled val="1"/>
        </dgm:presLayoutVars>
      </dgm:prSet>
      <dgm:spPr/>
    </dgm:pt>
  </dgm:ptLst>
  <dgm:cxnLst>
    <dgm:cxn modelId="{C454951D-F5C8-48D5-A0B1-BC0A8A2244C7}" srcId="{B36BB32C-8387-425F-8B1A-932D8E08DC3D}" destId="{E9FD63A5-7C3E-415B-B908-28D25D9CFE98}" srcOrd="1" destOrd="0" parTransId="{A0FDFC3D-4B12-45EE-B309-1539CD714937}" sibTransId="{F1D3D639-C6EE-4659-A42A-46235EA98750}"/>
    <dgm:cxn modelId="{34328028-2809-42B5-8520-450932F5D4A8}" type="presOf" srcId="{E0845EE7-5B39-448A-9DA5-614E2C2853EB}" destId="{B62C6598-A85C-4A59-8208-9EBE0C718561}" srcOrd="0" destOrd="0" presId="urn:microsoft.com/office/officeart/2005/8/layout/cycle3"/>
    <dgm:cxn modelId="{6F015737-F5F4-4D4C-94BD-62CCDCE68D2C}" srcId="{B36BB32C-8387-425F-8B1A-932D8E08DC3D}" destId="{52E054BC-D156-4E79-B88E-3B08C1D63C78}" srcOrd="3" destOrd="0" parTransId="{3540EB9E-F882-4FF3-8589-9168FB40D323}" sibTransId="{9162B41B-01C3-4C5D-B440-A4AD0DCF567D}"/>
    <dgm:cxn modelId="{5BA6B239-0B9C-4A41-8793-CB2BED5D533B}" type="presOf" srcId="{582F2258-6244-40B1-8FAC-656463F3D685}" destId="{306E4F09-04F8-485D-8725-C2F6ABB234AF}" srcOrd="0" destOrd="0" presId="urn:microsoft.com/office/officeart/2005/8/layout/cycle3"/>
    <dgm:cxn modelId="{74CF1A5E-E8D5-4DEA-94EC-F488ABDA3BA5}" srcId="{B36BB32C-8387-425F-8B1A-932D8E08DC3D}" destId="{582F2258-6244-40B1-8FAC-656463F3D685}" srcOrd="0" destOrd="0" parTransId="{1CB1A6C0-939C-4471-8A09-A7F1ED1E0618}" sibTransId="{E0845EE7-5B39-448A-9DA5-614E2C2853EB}"/>
    <dgm:cxn modelId="{01417D69-72F1-4389-9877-6A1F4EF72CBA}" type="presOf" srcId="{52E054BC-D156-4E79-B88E-3B08C1D63C78}" destId="{2680815B-71CA-46C2-B251-7DFFE06EA310}" srcOrd="0" destOrd="0" presId="urn:microsoft.com/office/officeart/2005/8/layout/cycle3"/>
    <dgm:cxn modelId="{FC69C77D-1CA6-47C7-AC00-7837E8826EA3}" type="presOf" srcId="{700B6F5B-5C01-4FAE-AEF0-B843873AB31A}" destId="{F9429156-A7D1-4291-AD6D-229598080C00}" srcOrd="0" destOrd="0" presId="urn:microsoft.com/office/officeart/2005/8/layout/cycle3"/>
    <dgm:cxn modelId="{2F4D1685-2E4B-440B-B56E-0263EAC23F07}" srcId="{B36BB32C-8387-425F-8B1A-932D8E08DC3D}" destId="{700B6F5B-5C01-4FAE-AEF0-B843873AB31A}" srcOrd="2" destOrd="0" parTransId="{1A7D49CE-939E-499E-ADA5-660F995137C7}" sibTransId="{8C56456D-3A77-48FB-8996-DE71AB0366C0}"/>
    <dgm:cxn modelId="{2E5817A7-C90A-4333-8E05-B65BED363BF0}" type="presOf" srcId="{E9FD63A5-7C3E-415B-B908-28D25D9CFE98}" destId="{00F93BD0-E900-4913-A346-607C3B473D07}" srcOrd="0" destOrd="0" presId="urn:microsoft.com/office/officeart/2005/8/layout/cycle3"/>
    <dgm:cxn modelId="{6A53F3CA-C052-43A5-933D-6A44C3D5EBCA}" type="presOf" srcId="{B36BB32C-8387-425F-8B1A-932D8E08DC3D}" destId="{766DF686-DAAE-4E01-AECB-D0B3C1B21D63}" srcOrd="0" destOrd="0" presId="urn:microsoft.com/office/officeart/2005/8/layout/cycle3"/>
    <dgm:cxn modelId="{6C8A0359-2B95-42D5-87D5-9A38EE72774B}" type="presParOf" srcId="{766DF686-DAAE-4E01-AECB-D0B3C1B21D63}" destId="{16371355-C4C8-4487-A04E-DB14076CCB60}" srcOrd="0" destOrd="0" presId="urn:microsoft.com/office/officeart/2005/8/layout/cycle3"/>
    <dgm:cxn modelId="{FCE2A15B-79FD-4562-84D2-D3CA0E8E3B4D}" type="presParOf" srcId="{16371355-C4C8-4487-A04E-DB14076CCB60}" destId="{306E4F09-04F8-485D-8725-C2F6ABB234AF}" srcOrd="0" destOrd="0" presId="urn:microsoft.com/office/officeart/2005/8/layout/cycle3"/>
    <dgm:cxn modelId="{2DC60C84-80FB-4689-937B-24CFAFC8D819}" type="presParOf" srcId="{16371355-C4C8-4487-A04E-DB14076CCB60}" destId="{B62C6598-A85C-4A59-8208-9EBE0C718561}" srcOrd="1" destOrd="0" presId="urn:microsoft.com/office/officeart/2005/8/layout/cycle3"/>
    <dgm:cxn modelId="{5E8A2BAB-2C85-44F6-9679-C10214A181AC}" type="presParOf" srcId="{16371355-C4C8-4487-A04E-DB14076CCB60}" destId="{00F93BD0-E900-4913-A346-607C3B473D07}" srcOrd="2" destOrd="0" presId="urn:microsoft.com/office/officeart/2005/8/layout/cycle3"/>
    <dgm:cxn modelId="{523C0921-575A-4DBC-AFAB-DF8CA3F0AE2C}" type="presParOf" srcId="{16371355-C4C8-4487-A04E-DB14076CCB60}" destId="{F9429156-A7D1-4291-AD6D-229598080C00}" srcOrd="3" destOrd="0" presId="urn:microsoft.com/office/officeart/2005/8/layout/cycle3"/>
    <dgm:cxn modelId="{ACA78613-D700-473F-990E-8B34C06EB1E9}" type="presParOf" srcId="{16371355-C4C8-4487-A04E-DB14076CCB60}" destId="{2680815B-71CA-46C2-B251-7DFFE06EA310}" srcOrd="4" destOrd="0" presId="urn:microsoft.com/office/officeart/2005/8/layout/cycle3"/>
  </dgm:cxnLst>
  <dgm:bg>
    <a:effectLst>
      <a:outerShdw blurRad="50800" dist="101600" dir="2700000" algn="tl" rotWithShape="0">
        <a:schemeClr val="bg1">
          <a:lumMod val="50000"/>
          <a:alpha val="40000"/>
        </a:schemeClr>
      </a:outerShdw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D07695E-42D7-DF40-A90A-B971BACED8FE}" type="doc">
      <dgm:prSet loTypeId="urn:microsoft.com/office/officeart/2005/8/layout/cycle3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98F3809B-5002-F34C-8A44-1D5526F68CD6}">
      <dgm:prSet phldrT="[Texto]" custT="1"/>
      <dgm:spPr>
        <a:xfrm>
          <a:off x="2114847" y="1515"/>
          <a:ext cx="1866304" cy="933152"/>
        </a:xfrm>
      </dgm:spPr>
      <dgm:t>
        <a:bodyPr/>
        <a:lstStyle/>
        <a:p>
          <a:r>
            <a:rPr lang="es-ES" sz="1400" b="0" dirty="0">
              <a:latin typeface="Calibri"/>
              <a:ea typeface="+mn-ea"/>
              <a:cs typeface="+mn-cs"/>
            </a:rPr>
            <a:t>Identificación de Necesidades e innovación abierta. </a:t>
          </a:r>
        </a:p>
      </dgm:t>
    </dgm:pt>
    <dgm:pt modelId="{E2425418-3622-9B41-B66D-E11E94C53B7A}" type="parTrans" cxnId="{035B51C7-626D-C245-910F-42143C65F1B0}">
      <dgm:prSet/>
      <dgm:spPr/>
      <dgm:t>
        <a:bodyPr/>
        <a:lstStyle/>
        <a:p>
          <a:endParaRPr lang="es-ES"/>
        </a:p>
      </dgm:t>
    </dgm:pt>
    <dgm:pt modelId="{2B492309-CBD1-574F-866D-972170AD046C}" type="sibTrans" cxnId="{035B51C7-626D-C245-910F-42143C65F1B0}">
      <dgm:prSet/>
      <dgm:spPr>
        <a:xfrm>
          <a:off x="1020730" y="-22083"/>
          <a:ext cx="4054539" cy="4054539"/>
        </a:xfrm>
      </dgm:spPr>
      <dgm:t>
        <a:bodyPr/>
        <a:lstStyle/>
        <a:p>
          <a:endParaRPr lang="es-ES"/>
        </a:p>
      </dgm:t>
    </dgm:pt>
    <dgm:pt modelId="{A5BBFD6B-EA13-D44F-A4F3-2E7B3E850FB8}">
      <dgm:prSet phldrT="[Texto]" custT="1"/>
      <dgm:spPr>
        <a:xfrm>
          <a:off x="3759238" y="1196235"/>
          <a:ext cx="1866304" cy="933152"/>
        </a:xfrm>
      </dgm:spPr>
      <dgm:t>
        <a:bodyPr/>
        <a:lstStyle/>
        <a:p>
          <a:r>
            <a:rPr lang="es-ES" sz="1400" b="0" dirty="0">
              <a:latin typeface="Calibri"/>
              <a:ea typeface="+mn-ea"/>
              <a:cs typeface="+mn-cs"/>
            </a:rPr>
            <a:t>Formulación de </a:t>
          </a:r>
          <a:r>
            <a:rPr lang="es-CO" sz="1400" b="0" dirty="0">
              <a:latin typeface="Calibri"/>
              <a:ea typeface="+mn-ea"/>
              <a:cs typeface="+mn-cs"/>
            </a:rPr>
            <a:t>Plan de Acción. </a:t>
          </a:r>
        </a:p>
      </dgm:t>
    </dgm:pt>
    <dgm:pt modelId="{AA22393F-1BE1-EC43-BFF0-D45425DD2914}" type="parTrans" cxnId="{D5F568D7-9362-8745-9E34-6019DEDE3724}">
      <dgm:prSet/>
      <dgm:spPr/>
      <dgm:t>
        <a:bodyPr/>
        <a:lstStyle/>
        <a:p>
          <a:endParaRPr lang="es-ES"/>
        </a:p>
      </dgm:t>
    </dgm:pt>
    <dgm:pt modelId="{847F62B6-7944-6248-979D-F93F5769D704}" type="sibTrans" cxnId="{D5F568D7-9362-8745-9E34-6019DEDE3724}">
      <dgm:prSet/>
      <dgm:spPr/>
      <dgm:t>
        <a:bodyPr/>
        <a:lstStyle/>
        <a:p>
          <a:endParaRPr lang="es-ES"/>
        </a:p>
      </dgm:t>
    </dgm:pt>
    <dgm:pt modelId="{E7B7562B-48C6-5647-8B2C-B8DAF9CA69CC}">
      <dgm:prSet phldrT="[Texto]" custT="1"/>
      <dgm:spPr>
        <a:xfrm>
          <a:off x="3131137" y="3129332"/>
          <a:ext cx="1866304" cy="933152"/>
        </a:xfrm>
      </dgm:spPr>
      <dgm:t>
        <a:bodyPr/>
        <a:lstStyle/>
        <a:p>
          <a:r>
            <a:rPr lang="es-ES_tradnl" sz="1400" b="0">
              <a:latin typeface="Calibri"/>
              <a:ea typeface="+mn-ea"/>
              <a:cs typeface="+mn-cs"/>
            </a:rPr>
            <a:t>Ejecución- Año 2019 Participación en la construcción de normas. Decreto 270 </a:t>
          </a:r>
          <a:endParaRPr lang="es-ES" sz="1400" b="0" dirty="0">
            <a:latin typeface="Calibri"/>
            <a:ea typeface="+mn-ea"/>
            <a:cs typeface="+mn-cs"/>
          </a:endParaRPr>
        </a:p>
      </dgm:t>
    </dgm:pt>
    <dgm:pt modelId="{04B1A027-D5B1-AB47-80AE-937A971BC0C4}" type="parTrans" cxnId="{F406D3BC-9743-9C4E-ABD3-0C7E86D26EB2}">
      <dgm:prSet/>
      <dgm:spPr/>
      <dgm:t>
        <a:bodyPr/>
        <a:lstStyle/>
        <a:p>
          <a:endParaRPr lang="es-ES"/>
        </a:p>
      </dgm:t>
    </dgm:pt>
    <dgm:pt modelId="{AE0FE0C0-F09C-7C4C-846E-72D5F0F21C1E}" type="sibTrans" cxnId="{F406D3BC-9743-9C4E-ABD3-0C7E86D26EB2}">
      <dgm:prSet/>
      <dgm:spPr/>
      <dgm:t>
        <a:bodyPr/>
        <a:lstStyle/>
        <a:p>
          <a:endParaRPr lang="es-ES"/>
        </a:p>
      </dgm:t>
    </dgm:pt>
    <dgm:pt modelId="{32719057-C750-824B-A562-DDDE01A98C82}">
      <dgm:prSet phldrT="[Texto]" custT="1"/>
      <dgm:spPr>
        <a:xfrm>
          <a:off x="470456" y="1196235"/>
          <a:ext cx="1866304" cy="933152"/>
        </a:xfrm>
      </dgm:spPr>
      <dgm:t>
        <a:bodyPr/>
        <a:lstStyle/>
        <a:p>
          <a:r>
            <a:rPr lang="es-ES" sz="1400" b="0">
              <a:latin typeface="Calibri"/>
              <a:ea typeface="+mn-ea"/>
              <a:cs typeface="+mn-cs"/>
            </a:rPr>
            <a:t>Seguimiento, evaluación y control. Rendición de Cuentas</a:t>
          </a:r>
          <a:endParaRPr lang="es-ES" sz="1400" b="0" dirty="0">
            <a:latin typeface="Calibri"/>
            <a:ea typeface="+mn-ea"/>
            <a:cs typeface="+mn-cs"/>
          </a:endParaRPr>
        </a:p>
      </dgm:t>
    </dgm:pt>
    <dgm:pt modelId="{07D8E84C-E5F7-3249-BB1D-B7889905C5EE}" type="parTrans" cxnId="{6E561D44-FCC5-2748-AC29-B47641A24001}">
      <dgm:prSet/>
      <dgm:spPr/>
      <dgm:t>
        <a:bodyPr/>
        <a:lstStyle/>
        <a:p>
          <a:endParaRPr lang="es-ES"/>
        </a:p>
      </dgm:t>
    </dgm:pt>
    <dgm:pt modelId="{CE641A00-A59E-5542-80AA-9D5F84249D48}" type="sibTrans" cxnId="{6E561D44-FCC5-2748-AC29-B47641A24001}">
      <dgm:prSet/>
      <dgm:spPr/>
      <dgm:t>
        <a:bodyPr/>
        <a:lstStyle/>
        <a:p>
          <a:endParaRPr lang="es-ES"/>
        </a:p>
      </dgm:t>
    </dgm:pt>
    <dgm:pt modelId="{C0EED652-78B1-F944-97C8-B49E811E72F0}" type="pres">
      <dgm:prSet presAssocID="{CD07695E-42D7-DF40-A90A-B971BACED8FE}" presName="Name0" presStyleCnt="0">
        <dgm:presLayoutVars>
          <dgm:dir/>
          <dgm:resizeHandles val="exact"/>
        </dgm:presLayoutVars>
      </dgm:prSet>
      <dgm:spPr/>
    </dgm:pt>
    <dgm:pt modelId="{98AC7F64-4AAC-4242-98A3-294FBF1CB458}" type="pres">
      <dgm:prSet presAssocID="{CD07695E-42D7-DF40-A90A-B971BACED8FE}" presName="cycle" presStyleCnt="0"/>
      <dgm:spPr/>
    </dgm:pt>
    <dgm:pt modelId="{CDE59244-E946-F24C-B7F8-3522C755FFA1}" type="pres">
      <dgm:prSet presAssocID="{98F3809B-5002-F34C-8A44-1D5526F68CD6}" presName="nodeFirstNode" presStyleLbl="node1" presStyleIdx="0" presStyleCnt="4">
        <dgm:presLayoutVars>
          <dgm:bulletEnabled val="1"/>
        </dgm:presLayoutVars>
      </dgm:prSet>
      <dgm:spPr>
        <a:prstGeom prst="roundRect">
          <a:avLst/>
        </a:prstGeom>
      </dgm:spPr>
    </dgm:pt>
    <dgm:pt modelId="{F3FCF62B-3AF9-0A49-9DBE-11223047A67A}" type="pres">
      <dgm:prSet presAssocID="{2B492309-CBD1-574F-866D-972170AD046C}" presName="sibTransFirstNode" presStyleLbl="bgShp" presStyleIdx="0" presStyleCnt="1"/>
      <dgm:spPr>
        <a:prstGeom prst="circularArrow">
          <a:avLst>
            <a:gd name="adj1" fmla="val 5544"/>
            <a:gd name="adj2" fmla="val 330680"/>
            <a:gd name="adj3" fmla="val 13815233"/>
            <a:gd name="adj4" fmla="val 17362087"/>
            <a:gd name="adj5" fmla="val 5757"/>
          </a:avLst>
        </a:prstGeom>
      </dgm:spPr>
    </dgm:pt>
    <dgm:pt modelId="{4441D3EC-EA7A-FF4E-8CD5-EB890D88FC15}" type="pres">
      <dgm:prSet presAssocID="{A5BBFD6B-EA13-D44F-A4F3-2E7B3E850FB8}" presName="nodeFollowingNodes" presStyleLbl="node1" presStyleIdx="1" presStyleCnt="4" custRadScaleRad="179383" custRadScaleInc="597">
        <dgm:presLayoutVars>
          <dgm:bulletEnabled val="1"/>
        </dgm:presLayoutVars>
      </dgm:prSet>
      <dgm:spPr>
        <a:prstGeom prst="roundRect">
          <a:avLst/>
        </a:prstGeom>
      </dgm:spPr>
    </dgm:pt>
    <dgm:pt modelId="{E948D27B-F177-EF41-99AF-8B04C59B7B94}" type="pres">
      <dgm:prSet presAssocID="{E7B7562B-48C6-5647-8B2C-B8DAF9CA69CC}" presName="nodeFollowingNodes" presStyleLbl="node1" presStyleIdx="2" presStyleCnt="4">
        <dgm:presLayoutVars>
          <dgm:bulletEnabled val="1"/>
        </dgm:presLayoutVars>
      </dgm:prSet>
      <dgm:spPr>
        <a:prstGeom prst="roundRect">
          <a:avLst/>
        </a:prstGeom>
      </dgm:spPr>
    </dgm:pt>
    <dgm:pt modelId="{81C05060-F70A-284C-B4CA-EC957FCC00EE}" type="pres">
      <dgm:prSet presAssocID="{32719057-C750-824B-A562-DDDE01A98C82}" presName="nodeFollowingNodes" presStyleLbl="node1" presStyleIdx="3" presStyleCnt="4">
        <dgm:presLayoutVars>
          <dgm:bulletEnabled val="1"/>
        </dgm:presLayoutVars>
      </dgm:prSet>
      <dgm:spPr>
        <a:prstGeom prst="roundRect">
          <a:avLst/>
        </a:prstGeom>
      </dgm:spPr>
    </dgm:pt>
  </dgm:ptLst>
  <dgm:cxnLst>
    <dgm:cxn modelId="{EE5FB411-2119-4339-97A6-06F5E6FBFFCD}" type="presOf" srcId="{CD07695E-42D7-DF40-A90A-B971BACED8FE}" destId="{C0EED652-78B1-F944-97C8-B49E811E72F0}" srcOrd="0" destOrd="0" presId="urn:microsoft.com/office/officeart/2005/8/layout/cycle3"/>
    <dgm:cxn modelId="{ADD1F627-EABA-4802-804F-E34D9D11931E}" type="presOf" srcId="{A5BBFD6B-EA13-D44F-A4F3-2E7B3E850FB8}" destId="{4441D3EC-EA7A-FF4E-8CD5-EB890D88FC15}" srcOrd="0" destOrd="0" presId="urn:microsoft.com/office/officeart/2005/8/layout/cycle3"/>
    <dgm:cxn modelId="{6E561D44-FCC5-2748-AC29-B47641A24001}" srcId="{CD07695E-42D7-DF40-A90A-B971BACED8FE}" destId="{32719057-C750-824B-A562-DDDE01A98C82}" srcOrd="3" destOrd="0" parTransId="{07D8E84C-E5F7-3249-BB1D-B7889905C5EE}" sibTransId="{CE641A00-A59E-5542-80AA-9D5F84249D48}"/>
    <dgm:cxn modelId="{C4553368-6E6A-480E-A064-7C9DA66B12EF}" type="presOf" srcId="{E7B7562B-48C6-5647-8B2C-B8DAF9CA69CC}" destId="{E948D27B-F177-EF41-99AF-8B04C59B7B94}" srcOrd="0" destOrd="0" presId="urn:microsoft.com/office/officeart/2005/8/layout/cycle3"/>
    <dgm:cxn modelId="{29342056-C715-421C-B1F8-E25FEDF5A5B6}" type="presOf" srcId="{32719057-C750-824B-A562-DDDE01A98C82}" destId="{81C05060-F70A-284C-B4CA-EC957FCC00EE}" srcOrd="0" destOrd="0" presId="urn:microsoft.com/office/officeart/2005/8/layout/cycle3"/>
    <dgm:cxn modelId="{B84ABB96-3B05-4CA7-9088-D24D57928BC5}" type="presOf" srcId="{98F3809B-5002-F34C-8A44-1D5526F68CD6}" destId="{CDE59244-E946-F24C-B7F8-3522C755FFA1}" srcOrd="0" destOrd="0" presId="urn:microsoft.com/office/officeart/2005/8/layout/cycle3"/>
    <dgm:cxn modelId="{C96F40B1-23F8-4E69-81B4-BBFADCC85E3D}" type="presOf" srcId="{2B492309-CBD1-574F-866D-972170AD046C}" destId="{F3FCF62B-3AF9-0A49-9DBE-11223047A67A}" srcOrd="0" destOrd="0" presId="urn:microsoft.com/office/officeart/2005/8/layout/cycle3"/>
    <dgm:cxn modelId="{F406D3BC-9743-9C4E-ABD3-0C7E86D26EB2}" srcId="{CD07695E-42D7-DF40-A90A-B971BACED8FE}" destId="{E7B7562B-48C6-5647-8B2C-B8DAF9CA69CC}" srcOrd="2" destOrd="0" parTransId="{04B1A027-D5B1-AB47-80AE-937A971BC0C4}" sibTransId="{AE0FE0C0-F09C-7C4C-846E-72D5F0F21C1E}"/>
    <dgm:cxn modelId="{035B51C7-626D-C245-910F-42143C65F1B0}" srcId="{CD07695E-42D7-DF40-A90A-B971BACED8FE}" destId="{98F3809B-5002-F34C-8A44-1D5526F68CD6}" srcOrd="0" destOrd="0" parTransId="{E2425418-3622-9B41-B66D-E11E94C53B7A}" sibTransId="{2B492309-CBD1-574F-866D-972170AD046C}"/>
    <dgm:cxn modelId="{D5F568D7-9362-8745-9E34-6019DEDE3724}" srcId="{CD07695E-42D7-DF40-A90A-B971BACED8FE}" destId="{A5BBFD6B-EA13-D44F-A4F3-2E7B3E850FB8}" srcOrd="1" destOrd="0" parTransId="{AA22393F-1BE1-EC43-BFF0-D45425DD2914}" sibTransId="{847F62B6-7944-6248-979D-F93F5769D704}"/>
    <dgm:cxn modelId="{81482653-B03B-4836-8BA8-1619586E5FBB}" type="presParOf" srcId="{C0EED652-78B1-F944-97C8-B49E811E72F0}" destId="{98AC7F64-4AAC-4242-98A3-294FBF1CB458}" srcOrd="0" destOrd="0" presId="urn:microsoft.com/office/officeart/2005/8/layout/cycle3"/>
    <dgm:cxn modelId="{CD599636-0C9C-411A-A7FA-41BC88E30DD0}" type="presParOf" srcId="{98AC7F64-4AAC-4242-98A3-294FBF1CB458}" destId="{CDE59244-E946-F24C-B7F8-3522C755FFA1}" srcOrd="0" destOrd="0" presId="urn:microsoft.com/office/officeart/2005/8/layout/cycle3"/>
    <dgm:cxn modelId="{6CC057BE-6B38-4F3F-BBE2-3A68C3A2793B}" type="presParOf" srcId="{98AC7F64-4AAC-4242-98A3-294FBF1CB458}" destId="{F3FCF62B-3AF9-0A49-9DBE-11223047A67A}" srcOrd="1" destOrd="0" presId="urn:microsoft.com/office/officeart/2005/8/layout/cycle3"/>
    <dgm:cxn modelId="{9BD0F926-04DD-4D7D-8AAE-964698445BF8}" type="presParOf" srcId="{98AC7F64-4AAC-4242-98A3-294FBF1CB458}" destId="{4441D3EC-EA7A-FF4E-8CD5-EB890D88FC15}" srcOrd="2" destOrd="0" presId="urn:microsoft.com/office/officeart/2005/8/layout/cycle3"/>
    <dgm:cxn modelId="{272DD2DD-0050-4414-A159-0BF85A8C0DDF}" type="presParOf" srcId="{98AC7F64-4AAC-4242-98A3-294FBF1CB458}" destId="{E948D27B-F177-EF41-99AF-8B04C59B7B94}" srcOrd="3" destOrd="0" presId="urn:microsoft.com/office/officeart/2005/8/layout/cycle3"/>
    <dgm:cxn modelId="{A4CBB848-9E42-4908-B761-86BF0CD1D4B8}" type="presParOf" srcId="{98AC7F64-4AAC-4242-98A3-294FBF1CB458}" destId="{81C05060-F70A-284C-B4CA-EC957FCC00EE}" srcOrd="4" destOrd="0" presId="urn:microsoft.com/office/officeart/2005/8/layout/cycle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E8FD24A-0077-4679-927C-18F7ABB1F596}" type="doc">
      <dgm:prSet loTypeId="urn:microsoft.com/office/officeart/2005/8/layout/hProcess4" loCatId="process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B263DBFB-C4F1-4FAB-A24C-071F31CFCEF1}">
      <dgm:prSet phldrT="[Texto]"/>
      <dgm:spPr/>
      <dgm:t>
        <a:bodyPr/>
        <a:lstStyle/>
        <a:p>
          <a:r>
            <a:rPr lang="es-CO" dirty="0"/>
            <a:t>1</a:t>
          </a:r>
        </a:p>
      </dgm:t>
    </dgm:pt>
    <dgm:pt modelId="{B4D77832-5D98-441A-9320-56E6BDEB83B4}" type="parTrans" cxnId="{2F8F2ECD-4AAB-4DDF-B6DA-559B24EA6AE0}">
      <dgm:prSet/>
      <dgm:spPr/>
      <dgm:t>
        <a:bodyPr/>
        <a:lstStyle/>
        <a:p>
          <a:endParaRPr lang="es-CO"/>
        </a:p>
      </dgm:t>
    </dgm:pt>
    <dgm:pt modelId="{F7BC22AE-27B2-4FC0-BBB1-9FF0824553B9}" type="sibTrans" cxnId="{2F8F2ECD-4AAB-4DDF-B6DA-559B24EA6AE0}">
      <dgm:prSet/>
      <dgm:spPr/>
      <dgm:t>
        <a:bodyPr/>
        <a:lstStyle/>
        <a:p>
          <a:endParaRPr lang="es-CO"/>
        </a:p>
      </dgm:t>
    </dgm:pt>
    <dgm:pt modelId="{779C0BD0-FA57-400A-AA39-40D0A1590C50}">
      <dgm:prSet phldrT="[Texto]" custT="1"/>
      <dgm:spPr/>
      <dgm:t>
        <a:bodyPr/>
        <a:lstStyle/>
        <a:p>
          <a:r>
            <a:rPr lang="es-CO" sz="1200" dirty="0"/>
            <a:t>Definir criterio de priorización</a:t>
          </a:r>
        </a:p>
      </dgm:t>
    </dgm:pt>
    <dgm:pt modelId="{84A991C0-D19E-4E77-A3E4-867FC3FC8438}" type="parTrans" cxnId="{57A7337F-699E-4BF0-B6D5-EB015920B9F7}">
      <dgm:prSet/>
      <dgm:spPr/>
      <dgm:t>
        <a:bodyPr/>
        <a:lstStyle/>
        <a:p>
          <a:endParaRPr lang="es-CO"/>
        </a:p>
      </dgm:t>
    </dgm:pt>
    <dgm:pt modelId="{ADFB740B-595C-4B30-BD56-0A5535C76B71}" type="sibTrans" cxnId="{57A7337F-699E-4BF0-B6D5-EB015920B9F7}">
      <dgm:prSet/>
      <dgm:spPr/>
      <dgm:t>
        <a:bodyPr/>
        <a:lstStyle/>
        <a:p>
          <a:endParaRPr lang="es-CO"/>
        </a:p>
      </dgm:t>
    </dgm:pt>
    <dgm:pt modelId="{B58F17C7-54B3-4F25-BF73-3834A4FFDBB9}">
      <dgm:prSet phldrT="[Texto]"/>
      <dgm:spPr/>
      <dgm:t>
        <a:bodyPr/>
        <a:lstStyle/>
        <a:p>
          <a:r>
            <a:rPr lang="es-CO" dirty="0"/>
            <a:t>2</a:t>
          </a:r>
        </a:p>
      </dgm:t>
    </dgm:pt>
    <dgm:pt modelId="{912BA8CA-8C61-4D91-8C91-66A445D48AD2}" type="parTrans" cxnId="{98993099-DB48-4EC7-8238-51036E067479}">
      <dgm:prSet/>
      <dgm:spPr/>
      <dgm:t>
        <a:bodyPr/>
        <a:lstStyle/>
        <a:p>
          <a:endParaRPr lang="es-CO"/>
        </a:p>
      </dgm:t>
    </dgm:pt>
    <dgm:pt modelId="{68DFE6FC-CB49-4CF4-AAA6-EB30E6558C0F}" type="sibTrans" cxnId="{98993099-DB48-4EC7-8238-51036E067479}">
      <dgm:prSet/>
      <dgm:spPr/>
      <dgm:t>
        <a:bodyPr/>
        <a:lstStyle/>
        <a:p>
          <a:endParaRPr lang="es-CO"/>
        </a:p>
      </dgm:t>
    </dgm:pt>
    <dgm:pt modelId="{69DC7714-8F1B-464D-B4CC-148FDC4D2AC1}">
      <dgm:prSet phldrT="[Texto]" custT="1"/>
      <dgm:spPr/>
      <dgm:t>
        <a:bodyPr/>
        <a:lstStyle/>
        <a:p>
          <a:r>
            <a:rPr lang="es-CO" sz="1200" dirty="0"/>
            <a:t>Cuantificar el criterio (Costos para el usuario y para la entidad, tiempo del trámite) </a:t>
          </a:r>
        </a:p>
      </dgm:t>
    </dgm:pt>
    <dgm:pt modelId="{21B644A8-2585-4EFB-BF60-2C8E5CE7657D}" type="parTrans" cxnId="{2A714F0D-054E-4FDB-9DD7-94C47A5A5FC6}">
      <dgm:prSet/>
      <dgm:spPr/>
      <dgm:t>
        <a:bodyPr/>
        <a:lstStyle/>
        <a:p>
          <a:endParaRPr lang="es-CO"/>
        </a:p>
      </dgm:t>
    </dgm:pt>
    <dgm:pt modelId="{7A944576-233A-426A-86A6-124EEA1A2D12}" type="sibTrans" cxnId="{2A714F0D-054E-4FDB-9DD7-94C47A5A5FC6}">
      <dgm:prSet/>
      <dgm:spPr/>
      <dgm:t>
        <a:bodyPr/>
        <a:lstStyle/>
        <a:p>
          <a:endParaRPr lang="es-CO"/>
        </a:p>
      </dgm:t>
    </dgm:pt>
    <dgm:pt modelId="{7CB11957-0B02-471D-8D8C-59FF74BED1A0}">
      <dgm:prSet phldrT="[Texto]"/>
      <dgm:spPr/>
      <dgm:t>
        <a:bodyPr/>
        <a:lstStyle/>
        <a:p>
          <a:r>
            <a:rPr lang="es-CO" dirty="0"/>
            <a:t>3</a:t>
          </a:r>
        </a:p>
      </dgm:t>
    </dgm:pt>
    <dgm:pt modelId="{04C8CD4F-6F9F-4961-8C91-D72762B9D1EA}" type="parTrans" cxnId="{AEFD9942-5DB2-4783-AB8D-B950DB9A302F}">
      <dgm:prSet/>
      <dgm:spPr/>
      <dgm:t>
        <a:bodyPr/>
        <a:lstStyle/>
        <a:p>
          <a:endParaRPr lang="es-CO"/>
        </a:p>
      </dgm:t>
    </dgm:pt>
    <dgm:pt modelId="{C1DE2A07-B1B4-4FF5-AEA4-1736C8D4D949}" type="sibTrans" cxnId="{AEFD9942-5DB2-4783-AB8D-B950DB9A302F}">
      <dgm:prSet/>
      <dgm:spPr/>
      <dgm:t>
        <a:bodyPr/>
        <a:lstStyle/>
        <a:p>
          <a:endParaRPr lang="es-CO"/>
        </a:p>
      </dgm:t>
    </dgm:pt>
    <dgm:pt modelId="{B44AFA0E-8C08-471A-A9AD-EA1A1295DFAC}">
      <dgm:prSet phldrT="[Texto]" custT="1"/>
      <dgm:spPr/>
      <dgm:t>
        <a:bodyPr/>
        <a:lstStyle/>
        <a:p>
          <a:r>
            <a:rPr lang="es-CO" sz="1200" dirty="0"/>
            <a:t>Tabular la información de forma ascendente o descendente según criterio de priorización</a:t>
          </a:r>
        </a:p>
      </dgm:t>
    </dgm:pt>
    <dgm:pt modelId="{B3EB445B-2572-4C1F-A911-4469F79BF3C6}" type="parTrans" cxnId="{658B5F11-C34D-42BD-A6F6-809C26A4319B}">
      <dgm:prSet/>
      <dgm:spPr/>
      <dgm:t>
        <a:bodyPr/>
        <a:lstStyle/>
        <a:p>
          <a:endParaRPr lang="es-CO"/>
        </a:p>
      </dgm:t>
    </dgm:pt>
    <dgm:pt modelId="{25B1C5B1-3AFF-4020-AFD9-34F8B1C45DE6}" type="sibTrans" cxnId="{658B5F11-C34D-42BD-A6F6-809C26A4319B}">
      <dgm:prSet/>
      <dgm:spPr/>
      <dgm:t>
        <a:bodyPr/>
        <a:lstStyle/>
        <a:p>
          <a:endParaRPr lang="es-CO"/>
        </a:p>
      </dgm:t>
    </dgm:pt>
    <dgm:pt modelId="{37E87213-365A-4605-BF44-1E688FCEB469}">
      <dgm:prSet phldrT="[Texto]" custT="1"/>
      <dgm:spPr/>
      <dgm:t>
        <a:bodyPr/>
        <a:lstStyle/>
        <a:p>
          <a:r>
            <a:rPr lang="es-CO" sz="1200" dirty="0"/>
            <a:t>Identificación de trámites de mayor impacto</a:t>
          </a:r>
        </a:p>
      </dgm:t>
    </dgm:pt>
    <dgm:pt modelId="{895AA5CB-9C5A-4A8D-A67D-94246874A6D9}" type="parTrans" cxnId="{C9B24147-FCFC-4082-AECC-3BC9F4CD79BB}">
      <dgm:prSet/>
      <dgm:spPr/>
      <dgm:t>
        <a:bodyPr/>
        <a:lstStyle/>
        <a:p>
          <a:endParaRPr lang="es-CO"/>
        </a:p>
      </dgm:t>
    </dgm:pt>
    <dgm:pt modelId="{A6AE6B2B-5FFF-4288-939B-6A348B37589C}" type="sibTrans" cxnId="{C9B24147-FCFC-4082-AECC-3BC9F4CD79BB}">
      <dgm:prSet/>
      <dgm:spPr/>
      <dgm:t>
        <a:bodyPr/>
        <a:lstStyle/>
        <a:p>
          <a:endParaRPr lang="es-CO"/>
        </a:p>
      </dgm:t>
    </dgm:pt>
    <dgm:pt modelId="{BAE05CBA-AEAA-4478-9309-FCBB388AE1AC}">
      <dgm:prSet phldrT="[Texto]"/>
      <dgm:spPr/>
      <dgm:t>
        <a:bodyPr/>
        <a:lstStyle/>
        <a:p>
          <a:r>
            <a:rPr lang="es-CO" dirty="0"/>
            <a:t>4</a:t>
          </a:r>
        </a:p>
      </dgm:t>
    </dgm:pt>
    <dgm:pt modelId="{8C9885B8-D202-4FD0-B4A3-18B236CAB7E3}" type="parTrans" cxnId="{691FBD9A-BBB3-4734-90C7-C8915F366DD5}">
      <dgm:prSet/>
      <dgm:spPr/>
      <dgm:t>
        <a:bodyPr/>
        <a:lstStyle/>
        <a:p>
          <a:endParaRPr lang="es-CO"/>
        </a:p>
      </dgm:t>
    </dgm:pt>
    <dgm:pt modelId="{12814255-956B-44C6-8C9A-408B55A8874E}" type="sibTrans" cxnId="{691FBD9A-BBB3-4734-90C7-C8915F366DD5}">
      <dgm:prSet/>
      <dgm:spPr/>
      <dgm:t>
        <a:bodyPr/>
        <a:lstStyle/>
        <a:p>
          <a:endParaRPr lang="es-CO"/>
        </a:p>
      </dgm:t>
    </dgm:pt>
    <dgm:pt modelId="{0EFE8536-0087-4596-8C01-02D8D2D31019}">
      <dgm:prSet phldrT="[Texto]" custT="1"/>
      <dgm:spPr/>
      <dgm:t>
        <a:bodyPr/>
        <a:lstStyle/>
        <a:p>
          <a:endParaRPr lang="es-CO" sz="1400" dirty="0"/>
        </a:p>
      </dgm:t>
    </dgm:pt>
    <dgm:pt modelId="{C53F5258-AF93-457A-86F0-E5CD171DD71E}" type="parTrans" cxnId="{51D74ABD-2679-4C82-B332-242A41B65ED4}">
      <dgm:prSet/>
      <dgm:spPr/>
      <dgm:t>
        <a:bodyPr/>
        <a:lstStyle/>
        <a:p>
          <a:endParaRPr lang="es-CO"/>
        </a:p>
      </dgm:t>
    </dgm:pt>
    <dgm:pt modelId="{6FA23EBF-3ECC-46B4-A5BB-F754A8B0C79C}" type="sibTrans" cxnId="{51D74ABD-2679-4C82-B332-242A41B65ED4}">
      <dgm:prSet/>
      <dgm:spPr/>
      <dgm:t>
        <a:bodyPr/>
        <a:lstStyle/>
        <a:p>
          <a:endParaRPr lang="es-CO"/>
        </a:p>
      </dgm:t>
    </dgm:pt>
    <dgm:pt modelId="{51538A74-A9F2-4E3D-8FC7-10DABE2D9422}" type="pres">
      <dgm:prSet presAssocID="{CE8FD24A-0077-4679-927C-18F7ABB1F596}" presName="Name0" presStyleCnt="0">
        <dgm:presLayoutVars>
          <dgm:dir/>
          <dgm:animLvl val="lvl"/>
          <dgm:resizeHandles val="exact"/>
        </dgm:presLayoutVars>
      </dgm:prSet>
      <dgm:spPr/>
    </dgm:pt>
    <dgm:pt modelId="{3D7FE8D2-9321-4E70-A040-E48B534FB924}" type="pres">
      <dgm:prSet presAssocID="{CE8FD24A-0077-4679-927C-18F7ABB1F596}" presName="tSp" presStyleCnt="0"/>
      <dgm:spPr/>
    </dgm:pt>
    <dgm:pt modelId="{1E600ECF-7998-4F08-8D82-AA36D3F02C3F}" type="pres">
      <dgm:prSet presAssocID="{CE8FD24A-0077-4679-927C-18F7ABB1F596}" presName="bSp" presStyleCnt="0"/>
      <dgm:spPr/>
    </dgm:pt>
    <dgm:pt modelId="{7B812413-E5E8-4B64-B081-F5EE5C827B59}" type="pres">
      <dgm:prSet presAssocID="{CE8FD24A-0077-4679-927C-18F7ABB1F596}" presName="process" presStyleCnt="0"/>
      <dgm:spPr/>
    </dgm:pt>
    <dgm:pt modelId="{4C0E4483-23D0-4B0F-9751-42AD6A959E92}" type="pres">
      <dgm:prSet presAssocID="{B263DBFB-C4F1-4FAB-A24C-071F31CFCEF1}" presName="composite1" presStyleCnt="0"/>
      <dgm:spPr/>
    </dgm:pt>
    <dgm:pt modelId="{03709E90-0860-4D64-85F6-8BBA4C6AE10F}" type="pres">
      <dgm:prSet presAssocID="{B263DBFB-C4F1-4FAB-A24C-071F31CFCEF1}" presName="dummyNode1" presStyleLbl="node1" presStyleIdx="0" presStyleCnt="4"/>
      <dgm:spPr/>
    </dgm:pt>
    <dgm:pt modelId="{5C797EBD-D429-4BE2-AA1B-027FF1287BC9}" type="pres">
      <dgm:prSet presAssocID="{B263DBFB-C4F1-4FAB-A24C-071F31CFCEF1}" presName="childNode1" presStyleLbl="bgAcc1" presStyleIdx="0" presStyleCnt="4" custScaleY="119545">
        <dgm:presLayoutVars>
          <dgm:bulletEnabled val="1"/>
        </dgm:presLayoutVars>
      </dgm:prSet>
      <dgm:spPr/>
    </dgm:pt>
    <dgm:pt modelId="{F0534692-1E39-41B3-B702-F1305B42D7DB}" type="pres">
      <dgm:prSet presAssocID="{B263DBFB-C4F1-4FAB-A24C-071F31CFCEF1}" presName="childNode1tx" presStyleLbl="bgAcc1" presStyleIdx="0" presStyleCnt="4">
        <dgm:presLayoutVars>
          <dgm:bulletEnabled val="1"/>
        </dgm:presLayoutVars>
      </dgm:prSet>
      <dgm:spPr/>
    </dgm:pt>
    <dgm:pt modelId="{88C1E5C9-1D37-4174-AE88-D79244D2EE64}" type="pres">
      <dgm:prSet presAssocID="{B263DBFB-C4F1-4FAB-A24C-071F31CFCEF1}" presName="parentNode1" presStyleLbl="node1" presStyleIdx="0" presStyleCnt="4">
        <dgm:presLayoutVars>
          <dgm:chMax val="1"/>
          <dgm:bulletEnabled val="1"/>
        </dgm:presLayoutVars>
      </dgm:prSet>
      <dgm:spPr/>
    </dgm:pt>
    <dgm:pt modelId="{F4314221-6B69-4534-BFD9-59F02F9BC56D}" type="pres">
      <dgm:prSet presAssocID="{B263DBFB-C4F1-4FAB-A24C-071F31CFCEF1}" presName="connSite1" presStyleCnt="0"/>
      <dgm:spPr/>
    </dgm:pt>
    <dgm:pt modelId="{CF3D930F-6137-4641-9219-AC7BC99B19D5}" type="pres">
      <dgm:prSet presAssocID="{F7BC22AE-27B2-4FC0-BBB1-9FF0824553B9}" presName="Name9" presStyleLbl="sibTrans2D1" presStyleIdx="0" presStyleCnt="3"/>
      <dgm:spPr/>
    </dgm:pt>
    <dgm:pt modelId="{7103A9CB-F223-4322-9B6B-CF362564D625}" type="pres">
      <dgm:prSet presAssocID="{B58F17C7-54B3-4F25-BF73-3834A4FFDBB9}" presName="composite2" presStyleCnt="0"/>
      <dgm:spPr/>
    </dgm:pt>
    <dgm:pt modelId="{3CAED577-18B0-4CE6-A156-923BCA8A3DEC}" type="pres">
      <dgm:prSet presAssocID="{B58F17C7-54B3-4F25-BF73-3834A4FFDBB9}" presName="dummyNode2" presStyleLbl="node1" presStyleIdx="0" presStyleCnt="4"/>
      <dgm:spPr/>
    </dgm:pt>
    <dgm:pt modelId="{80F396DB-1355-4756-9311-ED5C4C83838F}" type="pres">
      <dgm:prSet presAssocID="{B58F17C7-54B3-4F25-BF73-3834A4FFDBB9}" presName="childNode2" presStyleLbl="bgAcc1" presStyleIdx="1" presStyleCnt="4" custScaleY="123089">
        <dgm:presLayoutVars>
          <dgm:bulletEnabled val="1"/>
        </dgm:presLayoutVars>
      </dgm:prSet>
      <dgm:spPr/>
    </dgm:pt>
    <dgm:pt modelId="{556FB13E-90BB-417B-B808-79F88223E958}" type="pres">
      <dgm:prSet presAssocID="{B58F17C7-54B3-4F25-BF73-3834A4FFDBB9}" presName="childNode2tx" presStyleLbl="bgAcc1" presStyleIdx="1" presStyleCnt="4">
        <dgm:presLayoutVars>
          <dgm:bulletEnabled val="1"/>
        </dgm:presLayoutVars>
      </dgm:prSet>
      <dgm:spPr/>
    </dgm:pt>
    <dgm:pt modelId="{DB9FEB06-1B8C-4532-928E-673025A4C160}" type="pres">
      <dgm:prSet presAssocID="{B58F17C7-54B3-4F25-BF73-3834A4FFDBB9}" presName="parentNode2" presStyleLbl="node1" presStyleIdx="1" presStyleCnt="4">
        <dgm:presLayoutVars>
          <dgm:chMax val="0"/>
          <dgm:bulletEnabled val="1"/>
        </dgm:presLayoutVars>
      </dgm:prSet>
      <dgm:spPr/>
    </dgm:pt>
    <dgm:pt modelId="{5A961B50-AC0C-4714-A7B5-B526FFF90548}" type="pres">
      <dgm:prSet presAssocID="{B58F17C7-54B3-4F25-BF73-3834A4FFDBB9}" presName="connSite2" presStyleCnt="0"/>
      <dgm:spPr/>
    </dgm:pt>
    <dgm:pt modelId="{B0B13E2A-EB00-46E8-83C0-05416BB47E90}" type="pres">
      <dgm:prSet presAssocID="{68DFE6FC-CB49-4CF4-AAA6-EB30E6558C0F}" presName="Name18" presStyleLbl="sibTrans2D1" presStyleIdx="1" presStyleCnt="3"/>
      <dgm:spPr/>
    </dgm:pt>
    <dgm:pt modelId="{C347EA7B-EB57-435C-A739-9AB54050D34D}" type="pres">
      <dgm:prSet presAssocID="{7CB11957-0B02-471D-8D8C-59FF74BED1A0}" presName="composite1" presStyleCnt="0"/>
      <dgm:spPr/>
    </dgm:pt>
    <dgm:pt modelId="{21A246B8-743A-4E01-BE55-F63FE9EE2D76}" type="pres">
      <dgm:prSet presAssocID="{7CB11957-0B02-471D-8D8C-59FF74BED1A0}" presName="dummyNode1" presStyleLbl="node1" presStyleIdx="1" presStyleCnt="4"/>
      <dgm:spPr/>
    </dgm:pt>
    <dgm:pt modelId="{F53BEF2F-A308-467A-8921-DD28F8B8F965}" type="pres">
      <dgm:prSet presAssocID="{7CB11957-0B02-471D-8D8C-59FF74BED1A0}" presName="childNode1" presStyleLbl="bgAcc1" presStyleIdx="2" presStyleCnt="4" custScaleY="119545">
        <dgm:presLayoutVars>
          <dgm:bulletEnabled val="1"/>
        </dgm:presLayoutVars>
      </dgm:prSet>
      <dgm:spPr/>
    </dgm:pt>
    <dgm:pt modelId="{25DA5BB1-E50E-48D3-8651-1B55F04F475A}" type="pres">
      <dgm:prSet presAssocID="{7CB11957-0B02-471D-8D8C-59FF74BED1A0}" presName="childNode1tx" presStyleLbl="bgAcc1" presStyleIdx="2" presStyleCnt="4">
        <dgm:presLayoutVars>
          <dgm:bulletEnabled val="1"/>
        </dgm:presLayoutVars>
      </dgm:prSet>
      <dgm:spPr/>
    </dgm:pt>
    <dgm:pt modelId="{DF177C61-56AA-46A9-AA09-26D3179B5AB3}" type="pres">
      <dgm:prSet presAssocID="{7CB11957-0B02-471D-8D8C-59FF74BED1A0}" presName="parentNode1" presStyleLbl="node1" presStyleIdx="2" presStyleCnt="4" custLinFactNeighborX="-14985" custLinFactNeighborY="27544">
        <dgm:presLayoutVars>
          <dgm:chMax val="1"/>
          <dgm:bulletEnabled val="1"/>
        </dgm:presLayoutVars>
      </dgm:prSet>
      <dgm:spPr/>
    </dgm:pt>
    <dgm:pt modelId="{D1089878-579B-44DD-8113-C1A6021D4F07}" type="pres">
      <dgm:prSet presAssocID="{7CB11957-0B02-471D-8D8C-59FF74BED1A0}" presName="connSite1" presStyleCnt="0"/>
      <dgm:spPr/>
    </dgm:pt>
    <dgm:pt modelId="{1FA62D42-BC72-4CD4-B855-ECD824BDFD1D}" type="pres">
      <dgm:prSet presAssocID="{C1DE2A07-B1B4-4FF5-AEA4-1736C8D4D949}" presName="Name9" presStyleLbl="sibTrans2D1" presStyleIdx="2" presStyleCnt="3" custLinFactNeighborX="10790" custLinFactNeighborY="-2230"/>
      <dgm:spPr/>
    </dgm:pt>
    <dgm:pt modelId="{0373B834-B10F-44B1-BDC7-B3F4E67324AA}" type="pres">
      <dgm:prSet presAssocID="{BAE05CBA-AEAA-4478-9309-FCBB388AE1AC}" presName="composite2" presStyleCnt="0"/>
      <dgm:spPr/>
    </dgm:pt>
    <dgm:pt modelId="{BC76161A-691D-41BD-A85C-47AFD6C8832F}" type="pres">
      <dgm:prSet presAssocID="{BAE05CBA-AEAA-4478-9309-FCBB388AE1AC}" presName="dummyNode2" presStyleLbl="node1" presStyleIdx="2" presStyleCnt="4"/>
      <dgm:spPr/>
    </dgm:pt>
    <dgm:pt modelId="{F7116433-F495-41FA-93A9-D83437A7DBBD}" type="pres">
      <dgm:prSet presAssocID="{BAE05CBA-AEAA-4478-9309-FCBB388AE1AC}" presName="childNode2" presStyleLbl="bgAcc1" presStyleIdx="3" presStyleCnt="4" custScaleY="123089">
        <dgm:presLayoutVars>
          <dgm:bulletEnabled val="1"/>
        </dgm:presLayoutVars>
      </dgm:prSet>
      <dgm:spPr/>
    </dgm:pt>
    <dgm:pt modelId="{4F45D758-6A02-4BFE-90AF-4A01B7DFAFEB}" type="pres">
      <dgm:prSet presAssocID="{BAE05CBA-AEAA-4478-9309-FCBB388AE1AC}" presName="childNode2tx" presStyleLbl="bgAcc1" presStyleIdx="3" presStyleCnt="4">
        <dgm:presLayoutVars>
          <dgm:bulletEnabled val="1"/>
        </dgm:presLayoutVars>
      </dgm:prSet>
      <dgm:spPr/>
    </dgm:pt>
    <dgm:pt modelId="{B306C8AC-CA69-49AD-813F-6E4CFB7BA3AF}" type="pres">
      <dgm:prSet presAssocID="{BAE05CBA-AEAA-4478-9309-FCBB388AE1AC}" presName="parentNode2" presStyleLbl="node1" presStyleIdx="3" presStyleCnt="4">
        <dgm:presLayoutVars>
          <dgm:chMax val="0"/>
          <dgm:bulletEnabled val="1"/>
        </dgm:presLayoutVars>
      </dgm:prSet>
      <dgm:spPr/>
    </dgm:pt>
    <dgm:pt modelId="{A9E1F220-0EA3-4881-922A-7E27029B84AF}" type="pres">
      <dgm:prSet presAssocID="{BAE05CBA-AEAA-4478-9309-FCBB388AE1AC}" presName="connSite2" presStyleCnt="0"/>
      <dgm:spPr/>
    </dgm:pt>
  </dgm:ptLst>
  <dgm:cxnLst>
    <dgm:cxn modelId="{44BD3409-B384-4C7F-99D6-5042D9C3F372}" type="presOf" srcId="{779C0BD0-FA57-400A-AA39-40D0A1590C50}" destId="{5C797EBD-D429-4BE2-AA1B-027FF1287BC9}" srcOrd="0" destOrd="1" presId="urn:microsoft.com/office/officeart/2005/8/layout/hProcess4"/>
    <dgm:cxn modelId="{2A714F0D-054E-4FDB-9DD7-94C47A5A5FC6}" srcId="{B58F17C7-54B3-4F25-BF73-3834A4FFDBB9}" destId="{69DC7714-8F1B-464D-B4CC-148FDC4D2AC1}" srcOrd="0" destOrd="0" parTransId="{21B644A8-2585-4EFB-BF60-2C8E5CE7657D}" sibTransId="{7A944576-233A-426A-86A6-124EEA1A2D12}"/>
    <dgm:cxn modelId="{658B5F11-C34D-42BD-A6F6-809C26A4319B}" srcId="{7CB11957-0B02-471D-8D8C-59FF74BED1A0}" destId="{B44AFA0E-8C08-471A-A9AD-EA1A1295DFAC}" srcOrd="0" destOrd="0" parTransId="{B3EB445B-2572-4C1F-A911-4469F79BF3C6}" sibTransId="{25B1C5B1-3AFF-4020-AFD9-34F8B1C45DE6}"/>
    <dgm:cxn modelId="{2BC32422-3043-4394-BA55-78BF8E2368A9}" type="presOf" srcId="{B58F17C7-54B3-4F25-BF73-3834A4FFDBB9}" destId="{DB9FEB06-1B8C-4532-928E-673025A4C160}" srcOrd="0" destOrd="0" presId="urn:microsoft.com/office/officeart/2005/8/layout/hProcess4"/>
    <dgm:cxn modelId="{5F451324-8647-40BA-9B0A-CBA7BFEEA30D}" type="presOf" srcId="{BAE05CBA-AEAA-4478-9309-FCBB388AE1AC}" destId="{B306C8AC-CA69-49AD-813F-6E4CFB7BA3AF}" srcOrd="0" destOrd="0" presId="urn:microsoft.com/office/officeart/2005/8/layout/hProcess4"/>
    <dgm:cxn modelId="{A0BA662C-0A46-4CC5-8E1D-D285CC7CF089}" type="presOf" srcId="{0EFE8536-0087-4596-8C01-02D8D2D31019}" destId="{5C797EBD-D429-4BE2-AA1B-027FF1287BC9}" srcOrd="0" destOrd="0" presId="urn:microsoft.com/office/officeart/2005/8/layout/hProcess4"/>
    <dgm:cxn modelId="{43124160-A9B3-4314-BDA3-F89B4554811C}" type="presOf" srcId="{37E87213-365A-4605-BF44-1E688FCEB469}" destId="{4F45D758-6A02-4BFE-90AF-4A01B7DFAFEB}" srcOrd="1" destOrd="0" presId="urn:microsoft.com/office/officeart/2005/8/layout/hProcess4"/>
    <dgm:cxn modelId="{AEFD9942-5DB2-4783-AB8D-B950DB9A302F}" srcId="{CE8FD24A-0077-4679-927C-18F7ABB1F596}" destId="{7CB11957-0B02-471D-8D8C-59FF74BED1A0}" srcOrd="2" destOrd="0" parTransId="{04C8CD4F-6F9F-4961-8C91-D72762B9D1EA}" sibTransId="{C1DE2A07-B1B4-4FF5-AEA4-1736C8D4D949}"/>
    <dgm:cxn modelId="{C9B24147-FCFC-4082-AECC-3BC9F4CD79BB}" srcId="{BAE05CBA-AEAA-4478-9309-FCBB388AE1AC}" destId="{37E87213-365A-4605-BF44-1E688FCEB469}" srcOrd="0" destOrd="0" parTransId="{895AA5CB-9C5A-4A8D-A67D-94246874A6D9}" sibTransId="{A6AE6B2B-5FFF-4288-939B-6A348B37589C}"/>
    <dgm:cxn modelId="{E4213449-C099-49B5-BC63-E5CE63DF8510}" type="presOf" srcId="{F7BC22AE-27B2-4FC0-BBB1-9FF0824553B9}" destId="{CF3D930F-6137-4641-9219-AC7BC99B19D5}" srcOrd="0" destOrd="0" presId="urn:microsoft.com/office/officeart/2005/8/layout/hProcess4"/>
    <dgm:cxn modelId="{946BBD4B-1493-46DF-AEA6-61D60DF3CD5F}" type="presOf" srcId="{0EFE8536-0087-4596-8C01-02D8D2D31019}" destId="{F0534692-1E39-41B3-B702-F1305B42D7DB}" srcOrd="1" destOrd="0" presId="urn:microsoft.com/office/officeart/2005/8/layout/hProcess4"/>
    <dgm:cxn modelId="{4C7B3D79-45FC-43B3-B3CD-0AC5B0346ED4}" type="presOf" srcId="{7CB11957-0B02-471D-8D8C-59FF74BED1A0}" destId="{DF177C61-56AA-46A9-AA09-26D3179B5AB3}" srcOrd="0" destOrd="0" presId="urn:microsoft.com/office/officeart/2005/8/layout/hProcess4"/>
    <dgm:cxn modelId="{57A7337F-699E-4BF0-B6D5-EB015920B9F7}" srcId="{B263DBFB-C4F1-4FAB-A24C-071F31CFCEF1}" destId="{779C0BD0-FA57-400A-AA39-40D0A1590C50}" srcOrd="1" destOrd="0" parTransId="{84A991C0-D19E-4E77-A3E4-867FC3FC8438}" sibTransId="{ADFB740B-595C-4B30-BD56-0A5535C76B71}"/>
    <dgm:cxn modelId="{7AC75490-8803-402A-A694-16BD6AD55934}" type="presOf" srcId="{B44AFA0E-8C08-471A-A9AD-EA1A1295DFAC}" destId="{F53BEF2F-A308-467A-8921-DD28F8B8F965}" srcOrd="0" destOrd="0" presId="urn:microsoft.com/office/officeart/2005/8/layout/hProcess4"/>
    <dgm:cxn modelId="{98993099-DB48-4EC7-8238-51036E067479}" srcId="{CE8FD24A-0077-4679-927C-18F7ABB1F596}" destId="{B58F17C7-54B3-4F25-BF73-3834A4FFDBB9}" srcOrd="1" destOrd="0" parTransId="{912BA8CA-8C61-4D91-8C91-66A445D48AD2}" sibTransId="{68DFE6FC-CB49-4CF4-AAA6-EB30E6558C0F}"/>
    <dgm:cxn modelId="{691FBD9A-BBB3-4734-90C7-C8915F366DD5}" srcId="{CE8FD24A-0077-4679-927C-18F7ABB1F596}" destId="{BAE05CBA-AEAA-4478-9309-FCBB388AE1AC}" srcOrd="3" destOrd="0" parTransId="{8C9885B8-D202-4FD0-B4A3-18B236CAB7E3}" sibTransId="{12814255-956B-44C6-8C9A-408B55A8874E}"/>
    <dgm:cxn modelId="{587CD9AC-647E-4762-99AB-6173233924C5}" type="presOf" srcId="{B44AFA0E-8C08-471A-A9AD-EA1A1295DFAC}" destId="{25DA5BB1-E50E-48D3-8651-1B55F04F475A}" srcOrd="1" destOrd="0" presId="urn:microsoft.com/office/officeart/2005/8/layout/hProcess4"/>
    <dgm:cxn modelId="{51D74ABD-2679-4C82-B332-242A41B65ED4}" srcId="{B263DBFB-C4F1-4FAB-A24C-071F31CFCEF1}" destId="{0EFE8536-0087-4596-8C01-02D8D2D31019}" srcOrd="0" destOrd="0" parTransId="{C53F5258-AF93-457A-86F0-E5CD171DD71E}" sibTransId="{6FA23EBF-3ECC-46B4-A5BB-F754A8B0C79C}"/>
    <dgm:cxn modelId="{4C719BC5-D3D1-4CD5-9E3F-0B1BD563A552}" type="presOf" srcId="{69DC7714-8F1B-464D-B4CC-148FDC4D2AC1}" destId="{556FB13E-90BB-417B-B808-79F88223E958}" srcOrd="1" destOrd="0" presId="urn:microsoft.com/office/officeart/2005/8/layout/hProcess4"/>
    <dgm:cxn modelId="{53FFF0C5-B2FD-4773-A3C8-5B0D5BB93EE5}" type="presOf" srcId="{CE8FD24A-0077-4679-927C-18F7ABB1F596}" destId="{51538A74-A9F2-4E3D-8FC7-10DABE2D9422}" srcOrd="0" destOrd="0" presId="urn:microsoft.com/office/officeart/2005/8/layout/hProcess4"/>
    <dgm:cxn modelId="{2F8F2ECD-4AAB-4DDF-B6DA-559B24EA6AE0}" srcId="{CE8FD24A-0077-4679-927C-18F7ABB1F596}" destId="{B263DBFB-C4F1-4FAB-A24C-071F31CFCEF1}" srcOrd="0" destOrd="0" parTransId="{B4D77832-5D98-441A-9320-56E6BDEB83B4}" sibTransId="{F7BC22AE-27B2-4FC0-BBB1-9FF0824553B9}"/>
    <dgm:cxn modelId="{A73778CF-6FCB-4203-8FCC-CE3C5DD956B6}" type="presOf" srcId="{69DC7714-8F1B-464D-B4CC-148FDC4D2AC1}" destId="{80F396DB-1355-4756-9311-ED5C4C83838F}" srcOrd="0" destOrd="0" presId="urn:microsoft.com/office/officeart/2005/8/layout/hProcess4"/>
    <dgm:cxn modelId="{8174C4D6-B99A-48EF-8252-69EB4E03906B}" type="presOf" srcId="{37E87213-365A-4605-BF44-1E688FCEB469}" destId="{F7116433-F495-41FA-93A9-D83437A7DBBD}" srcOrd="0" destOrd="0" presId="urn:microsoft.com/office/officeart/2005/8/layout/hProcess4"/>
    <dgm:cxn modelId="{5F872DD7-4DC9-4141-AB1C-E66B5EE1DBBC}" type="presOf" srcId="{779C0BD0-FA57-400A-AA39-40D0A1590C50}" destId="{F0534692-1E39-41B3-B702-F1305B42D7DB}" srcOrd="1" destOrd="1" presId="urn:microsoft.com/office/officeart/2005/8/layout/hProcess4"/>
    <dgm:cxn modelId="{71DB19DB-ADBB-4412-B755-D3F544CF66CE}" type="presOf" srcId="{B263DBFB-C4F1-4FAB-A24C-071F31CFCEF1}" destId="{88C1E5C9-1D37-4174-AE88-D79244D2EE64}" srcOrd="0" destOrd="0" presId="urn:microsoft.com/office/officeart/2005/8/layout/hProcess4"/>
    <dgm:cxn modelId="{070D9AF6-B6D9-4A70-8415-927E301753A8}" type="presOf" srcId="{68DFE6FC-CB49-4CF4-AAA6-EB30E6558C0F}" destId="{B0B13E2A-EB00-46E8-83C0-05416BB47E90}" srcOrd="0" destOrd="0" presId="urn:microsoft.com/office/officeart/2005/8/layout/hProcess4"/>
    <dgm:cxn modelId="{886DD3FE-498F-44D8-9908-9F85D8680CDE}" type="presOf" srcId="{C1DE2A07-B1B4-4FF5-AEA4-1736C8D4D949}" destId="{1FA62D42-BC72-4CD4-B855-ECD824BDFD1D}" srcOrd="0" destOrd="0" presId="urn:microsoft.com/office/officeart/2005/8/layout/hProcess4"/>
    <dgm:cxn modelId="{A07FC4C4-5E82-4EB7-A65E-16B49C737AED}" type="presParOf" srcId="{51538A74-A9F2-4E3D-8FC7-10DABE2D9422}" destId="{3D7FE8D2-9321-4E70-A040-E48B534FB924}" srcOrd="0" destOrd="0" presId="urn:microsoft.com/office/officeart/2005/8/layout/hProcess4"/>
    <dgm:cxn modelId="{480E1331-EF63-4976-8E3F-BA9A7FA9B901}" type="presParOf" srcId="{51538A74-A9F2-4E3D-8FC7-10DABE2D9422}" destId="{1E600ECF-7998-4F08-8D82-AA36D3F02C3F}" srcOrd="1" destOrd="0" presId="urn:microsoft.com/office/officeart/2005/8/layout/hProcess4"/>
    <dgm:cxn modelId="{6C423851-DB4C-43B5-9F7E-7B3DA5F27403}" type="presParOf" srcId="{51538A74-A9F2-4E3D-8FC7-10DABE2D9422}" destId="{7B812413-E5E8-4B64-B081-F5EE5C827B59}" srcOrd="2" destOrd="0" presId="urn:microsoft.com/office/officeart/2005/8/layout/hProcess4"/>
    <dgm:cxn modelId="{04597EC9-D9F5-4414-8FDA-5BD3722CC3D5}" type="presParOf" srcId="{7B812413-E5E8-4B64-B081-F5EE5C827B59}" destId="{4C0E4483-23D0-4B0F-9751-42AD6A959E92}" srcOrd="0" destOrd="0" presId="urn:microsoft.com/office/officeart/2005/8/layout/hProcess4"/>
    <dgm:cxn modelId="{D12C36C9-50C9-49BE-8D6B-EA4BAB392CA7}" type="presParOf" srcId="{4C0E4483-23D0-4B0F-9751-42AD6A959E92}" destId="{03709E90-0860-4D64-85F6-8BBA4C6AE10F}" srcOrd="0" destOrd="0" presId="urn:microsoft.com/office/officeart/2005/8/layout/hProcess4"/>
    <dgm:cxn modelId="{921A7682-29D9-4E22-9D84-7C0BBC90B450}" type="presParOf" srcId="{4C0E4483-23D0-4B0F-9751-42AD6A959E92}" destId="{5C797EBD-D429-4BE2-AA1B-027FF1287BC9}" srcOrd="1" destOrd="0" presId="urn:microsoft.com/office/officeart/2005/8/layout/hProcess4"/>
    <dgm:cxn modelId="{BF63A527-D9B7-4C8E-9618-BE317CC93577}" type="presParOf" srcId="{4C0E4483-23D0-4B0F-9751-42AD6A959E92}" destId="{F0534692-1E39-41B3-B702-F1305B42D7DB}" srcOrd="2" destOrd="0" presId="urn:microsoft.com/office/officeart/2005/8/layout/hProcess4"/>
    <dgm:cxn modelId="{23761D96-AE9B-4E2C-8AFE-674F829062A0}" type="presParOf" srcId="{4C0E4483-23D0-4B0F-9751-42AD6A959E92}" destId="{88C1E5C9-1D37-4174-AE88-D79244D2EE64}" srcOrd="3" destOrd="0" presId="urn:microsoft.com/office/officeart/2005/8/layout/hProcess4"/>
    <dgm:cxn modelId="{3DE179E1-1FE4-4623-8724-2A780AC9A8FF}" type="presParOf" srcId="{4C0E4483-23D0-4B0F-9751-42AD6A959E92}" destId="{F4314221-6B69-4534-BFD9-59F02F9BC56D}" srcOrd="4" destOrd="0" presId="urn:microsoft.com/office/officeart/2005/8/layout/hProcess4"/>
    <dgm:cxn modelId="{66A0A213-ADB3-4A20-B544-57E0F6AFC84A}" type="presParOf" srcId="{7B812413-E5E8-4B64-B081-F5EE5C827B59}" destId="{CF3D930F-6137-4641-9219-AC7BC99B19D5}" srcOrd="1" destOrd="0" presId="urn:microsoft.com/office/officeart/2005/8/layout/hProcess4"/>
    <dgm:cxn modelId="{50E9B958-6D67-40A8-8B83-1953D97B0F9E}" type="presParOf" srcId="{7B812413-E5E8-4B64-B081-F5EE5C827B59}" destId="{7103A9CB-F223-4322-9B6B-CF362564D625}" srcOrd="2" destOrd="0" presId="urn:microsoft.com/office/officeart/2005/8/layout/hProcess4"/>
    <dgm:cxn modelId="{A08A179E-0055-43F9-94BD-C6D83F248F66}" type="presParOf" srcId="{7103A9CB-F223-4322-9B6B-CF362564D625}" destId="{3CAED577-18B0-4CE6-A156-923BCA8A3DEC}" srcOrd="0" destOrd="0" presId="urn:microsoft.com/office/officeart/2005/8/layout/hProcess4"/>
    <dgm:cxn modelId="{A93CAACA-14E3-4FE0-BAFC-8250B611F3C8}" type="presParOf" srcId="{7103A9CB-F223-4322-9B6B-CF362564D625}" destId="{80F396DB-1355-4756-9311-ED5C4C83838F}" srcOrd="1" destOrd="0" presId="urn:microsoft.com/office/officeart/2005/8/layout/hProcess4"/>
    <dgm:cxn modelId="{EC04C7CC-404D-4F4A-834D-15E074D6D166}" type="presParOf" srcId="{7103A9CB-F223-4322-9B6B-CF362564D625}" destId="{556FB13E-90BB-417B-B808-79F88223E958}" srcOrd="2" destOrd="0" presId="urn:microsoft.com/office/officeart/2005/8/layout/hProcess4"/>
    <dgm:cxn modelId="{86F4FE8A-98D7-44DA-A457-18048A2CCD3C}" type="presParOf" srcId="{7103A9CB-F223-4322-9B6B-CF362564D625}" destId="{DB9FEB06-1B8C-4532-928E-673025A4C160}" srcOrd="3" destOrd="0" presId="urn:microsoft.com/office/officeart/2005/8/layout/hProcess4"/>
    <dgm:cxn modelId="{831655E9-7C86-4D17-89EA-0923F8C286D1}" type="presParOf" srcId="{7103A9CB-F223-4322-9B6B-CF362564D625}" destId="{5A961B50-AC0C-4714-A7B5-B526FFF90548}" srcOrd="4" destOrd="0" presId="urn:microsoft.com/office/officeart/2005/8/layout/hProcess4"/>
    <dgm:cxn modelId="{78F22A20-6A92-4A57-B037-65BE223BC67B}" type="presParOf" srcId="{7B812413-E5E8-4B64-B081-F5EE5C827B59}" destId="{B0B13E2A-EB00-46E8-83C0-05416BB47E90}" srcOrd="3" destOrd="0" presId="urn:microsoft.com/office/officeart/2005/8/layout/hProcess4"/>
    <dgm:cxn modelId="{230B7DA2-2201-4D41-ABB8-20E87F571C41}" type="presParOf" srcId="{7B812413-E5E8-4B64-B081-F5EE5C827B59}" destId="{C347EA7B-EB57-435C-A739-9AB54050D34D}" srcOrd="4" destOrd="0" presId="urn:microsoft.com/office/officeart/2005/8/layout/hProcess4"/>
    <dgm:cxn modelId="{323D6C14-BC8A-4319-9E69-1CB7F8760148}" type="presParOf" srcId="{C347EA7B-EB57-435C-A739-9AB54050D34D}" destId="{21A246B8-743A-4E01-BE55-F63FE9EE2D76}" srcOrd="0" destOrd="0" presId="urn:microsoft.com/office/officeart/2005/8/layout/hProcess4"/>
    <dgm:cxn modelId="{D86151A9-25A6-4B0D-AA51-69EBCA90BAC9}" type="presParOf" srcId="{C347EA7B-EB57-435C-A739-9AB54050D34D}" destId="{F53BEF2F-A308-467A-8921-DD28F8B8F965}" srcOrd="1" destOrd="0" presId="urn:microsoft.com/office/officeart/2005/8/layout/hProcess4"/>
    <dgm:cxn modelId="{AC7E9DBE-00D7-4B97-857D-1F2D3DD86C4E}" type="presParOf" srcId="{C347EA7B-EB57-435C-A739-9AB54050D34D}" destId="{25DA5BB1-E50E-48D3-8651-1B55F04F475A}" srcOrd="2" destOrd="0" presId="urn:microsoft.com/office/officeart/2005/8/layout/hProcess4"/>
    <dgm:cxn modelId="{51B5F602-D357-4542-8D1E-EE5DAEB1EC87}" type="presParOf" srcId="{C347EA7B-EB57-435C-A739-9AB54050D34D}" destId="{DF177C61-56AA-46A9-AA09-26D3179B5AB3}" srcOrd="3" destOrd="0" presId="urn:microsoft.com/office/officeart/2005/8/layout/hProcess4"/>
    <dgm:cxn modelId="{8A6D746F-1140-4E28-8282-82B2A2214236}" type="presParOf" srcId="{C347EA7B-EB57-435C-A739-9AB54050D34D}" destId="{D1089878-579B-44DD-8113-C1A6021D4F07}" srcOrd="4" destOrd="0" presId="urn:microsoft.com/office/officeart/2005/8/layout/hProcess4"/>
    <dgm:cxn modelId="{63463898-C5AC-42E1-8722-BC0BE54F9C8C}" type="presParOf" srcId="{7B812413-E5E8-4B64-B081-F5EE5C827B59}" destId="{1FA62D42-BC72-4CD4-B855-ECD824BDFD1D}" srcOrd="5" destOrd="0" presId="urn:microsoft.com/office/officeart/2005/8/layout/hProcess4"/>
    <dgm:cxn modelId="{6F6FC6F4-D15F-449F-8614-948AB98EE53B}" type="presParOf" srcId="{7B812413-E5E8-4B64-B081-F5EE5C827B59}" destId="{0373B834-B10F-44B1-BDC7-B3F4E67324AA}" srcOrd="6" destOrd="0" presId="urn:microsoft.com/office/officeart/2005/8/layout/hProcess4"/>
    <dgm:cxn modelId="{888CF3C6-A453-4497-89BB-D66AD26F27DB}" type="presParOf" srcId="{0373B834-B10F-44B1-BDC7-B3F4E67324AA}" destId="{BC76161A-691D-41BD-A85C-47AFD6C8832F}" srcOrd="0" destOrd="0" presId="urn:microsoft.com/office/officeart/2005/8/layout/hProcess4"/>
    <dgm:cxn modelId="{5627C9D0-9C7B-46F7-A586-D0F30EF52F45}" type="presParOf" srcId="{0373B834-B10F-44B1-BDC7-B3F4E67324AA}" destId="{F7116433-F495-41FA-93A9-D83437A7DBBD}" srcOrd="1" destOrd="0" presId="urn:microsoft.com/office/officeart/2005/8/layout/hProcess4"/>
    <dgm:cxn modelId="{93D7C67F-5731-46F2-9861-7B1725D4FA42}" type="presParOf" srcId="{0373B834-B10F-44B1-BDC7-B3F4E67324AA}" destId="{4F45D758-6A02-4BFE-90AF-4A01B7DFAFEB}" srcOrd="2" destOrd="0" presId="urn:microsoft.com/office/officeart/2005/8/layout/hProcess4"/>
    <dgm:cxn modelId="{5641A598-5D10-4A22-9317-D1A7AC1D78B1}" type="presParOf" srcId="{0373B834-B10F-44B1-BDC7-B3F4E67324AA}" destId="{B306C8AC-CA69-49AD-813F-6E4CFB7BA3AF}" srcOrd="3" destOrd="0" presId="urn:microsoft.com/office/officeart/2005/8/layout/hProcess4"/>
    <dgm:cxn modelId="{B63B656C-AFB8-4FD3-B6EA-CC914EF24B6B}" type="presParOf" srcId="{0373B834-B10F-44B1-BDC7-B3F4E67324AA}" destId="{A9E1F220-0EA3-4881-922A-7E27029B84AF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2C6598-A85C-4A59-8208-9EBE0C718561}">
      <dsp:nvSpPr>
        <dsp:cNvPr id="0" name=""/>
        <dsp:cNvSpPr/>
      </dsp:nvSpPr>
      <dsp:spPr>
        <a:xfrm>
          <a:off x="1805134" y="-78993"/>
          <a:ext cx="3590530" cy="3590530"/>
        </a:xfrm>
        <a:prstGeom prst="circularArrow">
          <a:avLst>
            <a:gd name="adj1" fmla="val 4668"/>
            <a:gd name="adj2" fmla="val 272909"/>
            <a:gd name="adj3" fmla="val 12935161"/>
            <a:gd name="adj4" fmla="val 17960475"/>
            <a:gd name="adj5" fmla="val 4847"/>
          </a:avLst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306E4F09-04F8-485D-8725-C2F6ABB234AF}">
      <dsp:nvSpPr>
        <dsp:cNvPr id="0" name=""/>
        <dsp:cNvSpPr/>
      </dsp:nvSpPr>
      <dsp:spPr>
        <a:xfrm>
          <a:off x="2436598" y="1068"/>
          <a:ext cx="2327602" cy="1163801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 dirty="0"/>
            <a:t>FASE 1. Convocatoria Pública</a:t>
          </a:r>
          <a:endParaRPr lang="es-CO" sz="2100" kern="1200" dirty="0"/>
        </a:p>
      </dsp:txBody>
      <dsp:txXfrm>
        <a:off x="2493410" y="57880"/>
        <a:ext cx="2213978" cy="1050177"/>
      </dsp:txXfrm>
    </dsp:sp>
    <dsp:sp modelId="{00F93BD0-E900-4913-A346-607C3B473D07}">
      <dsp:nvSpPr>
        <dsp:cNvPr id="0" name=""/>
        <dsp:cNvSpPr/>
      </dsp:nvSpPr>
      <dsp:spPr>
        <a:xfrm>
          <a:off x="3725837" y="1290307"/>
          <a:ext cx="2327602" cy="1163801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 dirty="0"/>
            <a:t>FASE 2. Clasificación y plan de trabajo</a:t>
          </a:r>
          <a:endParaRPr lang="es-CO" sz="2100" kern="1200" dirty="0"/>
        </a:p>
      </dsp:txBody>
      <dsp:txXfrm>
        <a:off x="3782649" y="1347119"/>
        <a:ext cx="2213978" cy="1050177"/>
      </dsp:txXfrm>
    </dsp:sp>
    <dsp:sp modelId="{F9429156-A7D1-4291-AD6D-229598080C00}">
      <dsp:nvSpPr>
        <dsp:cNvPr id="0" name=""/>
        <dsp:cNvSpPr/>
      </dsp:nvSpPr>
      <dsp:spPr>
        <a:xfrm>
          <a:off x="2436598" y="2579546"/>
          <a:ext cx="2327602" cy="1163801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 dirty="0"/>
            <a:t>FASE 3. Comisión de Expertos</a:t>
          </a:r>
          <a:endParaRPr lang="es-CO" sz="2100" kern="1200" dirty="0"/>
        </a:p>
      </dsp:txBody>
      <dsp:txXfrm>
        <a:off x="2493410" y="2636358"/>
        <a:ext cx="2213978" cy="1050177"/>
      </dsp:txXfrm>
    </dsp:sp>
    <dsp:sp modelId="{2680815B-71CA-46C2-B251-7DFFE06EA310}">
      <dsp:nvSpPr>
        <dsp:cNvPr id="0" name=""/>
        <dsp:cNvSpPr/>
      </dsp:nvSpPr>
      <dsp:spPr>
        <a:xfrm>
          <a:off x="1147359" y="1290307"/>
          <a:ext cx="2327602" cy="1163801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 dirty="0"/>
            <a:t>FASE 4. Divulgación de Resultados</a:t>
          </a:r>
          <a:endParaRPr lang="es-CO" sz="2100" kern="1200" dirty="0"/>
        </a:p>
      </dsp:txBody>
      <dsp:txXfrm>
        <a:off x="1204171" y="1347119"/>
        <a:ext cx="2213978" cy="105017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FCF62B-3AF9-0A49-9DBE-11223047A67A}">
      <dsp:nvSpPr>
        <dsp:cNvPr id="0" name=""/>
        <dsp:cNvSpPr/>
      </dsp:nvSpPr>
      <dsp:spPr>
        <a:xfrm>
          <a:off x="542684" y="152586"/>
          <a:ext cx="3299660" cy="3299660"/>
        </a:xfrm>
        <a:prstGeom prst="circularArrow">
          <a:avLst>
            <a:gd name="adj1" fmla="val 5544"/>
            <a:gd name="adj2" fmla="val 330680"/>
            <a:gd name="adj3" fmla="val 13815233"/>
            <a:gd name="adj4" fmla="val 17362087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DE59244-E946-F24C-B7F8-3522C755FFA1}">
      <dsp:nvSpPr>
        <dsp:cNvPr id="0" name=""/>
        <dsp:cNvSpPr/>
      </dsp:nvSpPr>
      <dsp:spPr>
        <a:xfrm>
          <a:off x="1185114" y="197022"/>
          <a:ext cx="2014801" cy="10074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0" kern="1200" dirty="0">
              <a:latin typeface="Calibri"/>
              <a:ea typeface="+mn-ea"/>
              <a:cs typeface="+mn-cs"/>
            </a:rPr>
            <a:t>Identificación de Necesidades e innovación abierta. </a:t>
          </a:r>
        </a:p>
      </dsp:txBody>
      <dsp:txXfrm>
        <a:off x="1234291" y="246199"/>
        <a:ext cx="1916447" cy="909046"/>
      </dsp:txXfrm>
    </dsp:sp>
    <dsp:sp modelId="{4441D3EC-EA7A-FF4E-8CD5-EB890D88FC15}">
      <dsp:nvSpPr>
        <dsp:cNvPr id="0" name=""/>
        <dsp:cNvSpPr/>
      </dsp:nvSpPr>
      <dsp:spPr>
        <a:xfrm>
          <a:off x="2370228" y="1397763"/>
          <a:ext cx="2014801" cy="10074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0" kern="1200" dirty="0">
              <a:latin typeface="Calibri"/>
              <a:ea typeface="+mn-ea"/>
              <a:cs typeface="+mn-cs"/>
            </a:rPr>
            <a:t>Formulación de </a:t>
          </a:r>
          <a:r>
            <a:rPr lang="es-CO" sz="1400" b="0" kern="1200" dirty="0">
              <a:latin typeface="Calibri"/>
              <a:ea typeface="+mn-ea"/>
              <a:cs typeface="+mn-cs"/>
            </a:rPr>
            <a:t>Plan de Acción. </a:t>
          </a:r>
        </a:p>
      </dsp:txBody>
      <dsp:txXfrm>
        <a:off x="2419405" y="1446940"/>
        <a:ext cx="1916447" cy="909046"/>
      </dsp:txXfrm>
    </dsp:sp>
    <dsp:sp modelId="{E948D27B-F177-EF41-99AF-8B04C59B7B94}">
      <dsp:nvSpPr>
        <dsp:cNvPr id="0" name=""/>
        <dsp:cNvSpPr/>
      </dsp:nvSpPr>
      <dsp:spPr>
        <a:xfrm>
          <a:off x="1185114" y="2566617"/>
          <a:ext cx="2014801" cy="10074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400" b="0" kern="1200">
              <a:latin typeface="Calibri"/>
              <a:ea typeface="+mn-ea"/>
              <a:cs typeface="+mn-cs"/>
            </a:rPr>
            <a:t>Ejecución- Año 2019 Participación en la construcción de normas. Decreto 270 </a:t>
          </a:r>
          <a:endParaRPr lang="es-ES" sz="1400" b="0" kern="1200" dirty="0">
            <a:latin typeface="Calibri"/>
            <a:ea typeface="+mn-ea"/>
            <a:cs typeface="+mn-cs"/>
          </a:endParaRPr>
        </a:p>
      </dsp:txBody>
      <dsp:txXfrm>
        <a:off x="1234291" y="2615794"/>
        <a:ext cx="1916447" cy="909046"/>
      </dsp:txXfrm>
    </dsp:sp>
    <dsp:sp modelId="{81C05060-F70A-284C-B4CA-EC957FCC00EE}">
      <dsp:nvSpPr>
        <dsp:cNvPr id="0" name=""/>
        <dsp:cNvSpPr/>
      </dsp:nvSpPr>
      <dsp:spPr>
        <a:xfrm>
          <a:off x="316" y="1381819"/>
          <a:ext cx="2014801" cy="10074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0" kern="1200">
              <a:latin typeface="Calibri"/>
              <a:ea typeface="+mn-ea"/>
              <a:cs typeface="+mn-cs"/>
            </a:rPr>
            <a:t>Seguimiento, evaluación y control. Rendición de Cuentas</a:t>
          </a:r>
          <a:endParaRPr lang="es-ES" sz="1400" b="0" kern="1200" dirty="0">
            <a:latin typeface="Calibri"/>
            <a:ea typeface="+mn-ea"/>
            <a:cs typeface="+mn-cs"/>
          </a:endParaRPr>
        </a:p>
      </dsp:txBody>
      <dsp:txXfrm>
        <a:off x="49493" y="1430996"/>
        <a:ext cx="1916447" cy="90904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797EBD-D429-4BE2-AA1B-027FF1287BC9}">
      <dsp:nvSpPr>
        <dsp:cNvPr id="0" name=""/>
        <dsp:cNvSpPr/>
      </dsp:nvSpPr>
      <dsp:spPr>
        <a:xfrm>
          <a:off x="4226" y="1216956"/>
          <a:ext cx="1655171" cy="16319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CO" sz="14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200" kern="1200" dirty="0"/>
            <a:t>Definir criterio de priorización</a:t>
          </a:r>
        </a:p>
      </dsp:txBody>
      <dsp:txXfrm>
        <a:off x="41783" y="1254513"/>
        <a:ext cx="1580057" cy="1207166"/>
      </dsp:txXfrm>
    </dsp:sp>
    <dsp:sp modelId="{CF3D930F-6137-4641-9219-AC7BC99B19D5}">
      <dsp:nvSpPr>
        <dsp:cNvPr id="0" name=""/>
        <dsp:cNvSpPr/>
      </dsp:nvSpPr>
      <dsp:spPr>
        <a:xfrm>
          <a:off x="932261" y="1667774"/>
          <a:ext cx="1836901" cy="1836901"/>
        </a:xfrm>
        <a:prstGeom prst="leftCircularArrow">
          <a:avLst>
            <a:gd name="adj1" fmla="val 3217"/>
            <a:gd name="adj2" fmla="val 396456"/>
            <a:gd name="adj3" fmla="val 2172367"/>
            <a:gd name="adj4" fmla="val 9024889"/>
            <a:gd name="adj5" fmla="val 375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8C1E5C9-1D37-4174-AE88-D79244D2EE64}">
      <dsp:nvSpPr>
        <dsp:cNvPr id="0" name=""/>
        <dsp:cNvSpPr/>
      </dsp:nvSpPr>
      <dsp:spPr>
        <a:xfrm>
          <a:off x="372042" y="2423001"/>
          <a:ext cx="1471263" cy="5850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2865" tIns="41910" rIns="62865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3300" kern="1200" dirty="0"/>
            <a:t>1</a:t>
          </a:r>
        </a:p>
      </dsp:txBody>
      <dsp:txXfrm>
        <a:off x="389178" y="2440137"/>
        <a:ext cx="1436991" cy="550801"/>
      </dsp:txXfrm>
    </dsp:sp>
    <dsp:sp modelId="{80F396DB-1355-4756-9311-ED5C4C83838F}">
      <dsp:nvSpPr>
        <dsp:cNvPr id="0" name=""/>
        <dsp:cNvSpPr/>
      </dsp:nvSpPr>
      <dsp:spPr>
        <a:xfrm>
          <a:off x="2124686" y="1190686"/>
          <a:ext cx="1655171" cy="16803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200" kern="1200" dirty="0"/>
            <a:t>Cuantificar el criterio (Costos para el usuario y para la entidad, tiempo del trámite) </a:t>
          </a:r>
        </a:p>
      </dsp:txBody>
      <dsp:txXfrm>
        <a:off x="2163356" y="1589437"/>
        <a:ext cx="1577831" cy="1242954"/>
      </dsp:txXfrm>
    </dsp:sp>
    <dsp:sp modelId="{B0B13E2A-EB00-46E8-83C0-05416BB47E90}">
      <dsp:nvSpPr>
        <dsp:cNvPr id="0" name=""/>
        <dsp:cNvSpPr/>
      </dsp:nvSpPr>
      <dsp:spPr>
        <a:xfrm>
          <a:off x="3038829" y="505797"/>
          <a:ext cx="2048395" cy="2048395"/>
        </a:xfrm>
        <a:prstGeom prst="circularArrow">
          <a:avLst>
            <a:gd name="adj1" fmla="val 2885"/>
            <a:gd name="adj2" fmla="val 352753"/>
            <a:gd name="adj3" fmla="val 19472092"/>
            <a:gd name="adj4" fmla="val 12575866"/>
            <a:gd name="adj5" fmla="val 3365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B9FEB06-1B8C-4532-928E-673025A4C160}">
      <dsp:nvSpPr>
        <dsp:cNvPr id="0" name=""/>
        <dsp:cNvSpPr/>
      </dsp:nvSpPr>
      <dsp:spPr>
        <a:xfrm>
          <a:off x="2492502" y="1055752"/>
          <a:ext cx="1471263" cy="5850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2865" tIns="41910" rIns="62865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3300" kern="1200" dirty="0"/>
            <a:t>2</a:t>
          </a:r>
        </a:p>
      </dsp:txBody>
      <dsp:txXfrm>
        <a:off x="2509638" y="1072888"/>
        <a:ext cx="1436991" cy="550801"/>
      </dsp:txXfrm>
    </dsp:sp>
    <dsp:sp modelId="{F53BEF2F-A308-467A-8921-DD28F8B8F965}">
      <dsp:nvSpPr>
        <dsp:cNvPr id="0" name=""/>
        <dsp:cNvSpPr/>
      </dsp:nvSpPr>
      <dsp:spPr>
        <a:xfrm>
          <a:off x="4245145" y="1216956"/>
          <a:ext cx="1655171" cy="16319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200" kern="1200" dirty="0"/>
            <a:t>Tabular la información de forma ascendente o descendente según criterio de priorización</a:t>
          </a:r>
        </a:p>
      </dsp:txBody>
      <dsp:txXfrm>
        <a:off x="4282702" y="1254513"/>
        <a:ext cx="1580057" cy="1207166"/>
      </dsp:txXfrm>
    </dsp:sp>
    <dsp:sp modelId="{1FA62D42-BC72-4CD4-B855-ECD824BDFD1D}">
      <dsp:nvSpPr>
        <dsp:cNvPr id="0" name=""/>
        <dsp:cNvSpPr/>
      </dsp:nvSpPr>
      <dsp:spPr>
        <a:xfrm>
          <a:off x="5112560" y="1507812"/>
          <a:ext cx="2099153" cy="2099153"/>
        </a:xfrm>
        <a:prstGeom prst="leftCircularArrow">
          <a:avLst>
            <a:gd name="adj1" fmla="val 2815"/>
            <a:gd name="adj2" fmla="val 343662"/>
            <a:gd name="adj3" fmla="val 1795825"/>
            <a:gd name="adj4" fmla="val 8701142"/>
            <a:gd name="adj5" fmla="val 328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F177C61-56AA-46A9-AA09-26D3179B5AB3}">
      <dsp:nvSpPr>
        <dsp:cNvPr id="0" name=""/>
        <dsp:cNvSpPr/>
      </dsp:nvSpPr>
      <dsp:spPr>
        <a:xfrm>
          <a:off x="4392492" y="2584154"/>
          <a:ext cx="1471263" cy="5850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2865" tIns="41910" rIns="62865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3300" kern="1200" dirty="0"/>
            <a:t>3</a:t>
          </a:r>
        </a:p>
      </dsp:txBody>
      <dsp:txXfrm>
        <a:off x="4409628" y="2601290"/>
        <a:ext cx="1436991" cy="550801"/>
      </dsp:txXfrm>
    </dsp:sp>
    <dsp:sp modelId="{F7116433-F495-41FA-93A9-D83437A7DBBD}">
      <dsp:nvSpPr>
        <dsp:cNvPr id="0" name=""/>
        <dsp:cNvSpPr/>
      </dsp:nvSpPr>
      <dsp:spPr>
        <a:xfrm>
          <a:off x="6365605" y="1190686"/>
          <a:ext cx="1655171" cy="16803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200" kern="1200" dirty="0"/>
            <a:t>Identificación de trámites de mayor impacto</a:t>
          </a:r>
        </a:p>
      </dsp:txBody>
      <dsp:txXfrm>
        <a:off x="6404275" y="1589437"/>
        <a:ext cx="1577831" cy="1242954"/>
      </dsp:txXfrm>
    </dsp:sp>
    <dsp:sp modelId="{B306C8AC-CA69-49AD-813F-6E4CFB7BA3AF}">
      <dsp:nvSpPr>
        <dsp:cNvPr id="0" name=""/>
        <dsp:cNvSpPr/>
      </dsp:nvSpPr>
      <dsp:spPr>
        <a:xfrm>
          <a:off x="6733421" y="1055752"/>
          <a:ext cx="1471263" cy="5850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2865" tIns="41910" rIns="62865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3300" kern="1200" dirty="0"/>
            <a:t>4</a:t>
          </a:r>
        </a:p>
      </dsp:txBody>
      <dsp:txXfrm>
        <a:off x="6750557" y="1072888"/>
        <a:ext cx="1436991" cy="5508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E49DDA-E7CF-47FA-B3F0-6C975130F336}" type="datetimeFigureOut">
              <a:rPr lang="es-CO" smtClean="0"/>
              <a:t>19/10/2018</a:t>
            </a:fld>
            <a:endParaRPr lang="es-CO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5AA0CC-DF27-4839-9BD2-E8D70BF30DEE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953161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5AA0CC-DF27-4839-9BD2-E8D70BF30DEE}" type="slidenum">
              <a:rPr lang="es-CO" smtClean="0"/>
              <a:t>7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586588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D4070-E902-4659-893D-9A7040C7E1DC}" type="slidenum">
              <a:rPr lang="es-ES" smtClean="0"/>
              <a:t>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453600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D4070-E902-4659-893D-9A7040C7E1DC}" type="slidenum">
              <a:rPr lang="es-ES" smtClean="0"/>
              <a:t>18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85615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A0AEE-1E53-47D5-AAB2-217D1926B3D3}" type="datetimeFigureOut">
              <a:rPr lang="es-CO" smtClean="0"/>
              <a:t>19/10/2018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9654B-6355-4914-A6FB-E8E7F602DD5B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985414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A0AEE-1E53-47D5-AAB2-217D1926B3D3}" type="datetimeFigureOut">
              <a:rPr lang="es-CO" smtClean="0"/>
              <a:t>19/10/2018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9654B-6355-4914-A6FB-E8E7F602DD5B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275907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A0AEE-1E53-47D5-AAB2-217D1926B3D3}" type="datetimeFigureOut">
              <a:rPr lang="es-CO" smtClean="0"/>
              <a:t>19/10/2018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9654B-6355-4914-A6FB-E8E7F602DD5B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1473882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 #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Marcador de fecha 2"/>
          <p:cNvSpPr>
            <a:spLocks noGrp="1"/>
          </p:cNvSpPr>
          <p:nvPr>
            <p:ph type="dt" sz="half" idx="10"/>
          </p:nvPr>
        </p:nvSpPr>
        <p:spPr>
          <a:xfrm>
            <a:off x="1159189" y="4855768"/>
            <a:ext cx="1126812" cy="207749"/>
          </a:xfrm>
        </p:spPr>
        <p:txBody>
          <a:bodyPr wrap="square" anchor="ctr"/>
          <a:lstStyle>
            <a:lvl1pPr algn="l">
              <a:defRPr sz="675"/>
            </a:lvl1pPr>
          </a:lstStyle>
          <a:p>
            <a:fld id="{B8B6F53B-C45F-4649-B9BC-1D1CAA9A44E1}" type="datetimeFigureOut">
              <a:rPr lang="es-ES" smtClean="0"/>
              <a:pPr/>
              <a:t>19/10/2018</a:t>
            </a:fld>
            <a:endParaRPr lang="es-ES" dirty="0"/>
          </a:p>
        </p:txBody>
      </p:sp>
      <p:sp>
        <p:nvSpPr>
          <p:cNvPr id="23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2407204" y="4855768"/>
            <a:ext cx="4326596" cy="207749"/>
          </a:xfrm>
        </p:spPr>
        <p:txBody>
          <a:bodyPr wrap="square" anchor="ctr"/>
          <a:lstStyle>
            <a:lvl1pPr>
              <a:defRPr sz="675"/>
            </a:lvl1pPr>
          </a:lstStyle>
          <a:p>
            <a:endParaRPr lang="es-ES" dirty="0"/>
          </a:p>
        </p:txBody>
      </p:sp>
      <p:sp>
        <p:nvSpPr>
          <p:cNvPr id="24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196651" y="4855771"/>
            <a:ext cx="841335" cy="207749"/>
          </a:xfrm>
        </p:spPr>
        <p:txBody>
          <a:bodyPr wrap="square" anchor="ctr"/>
          <a:lstStyle>
            <a:lvl1pPr algn="l">
              <a:defRPr sz="675"/>
            </a:lvl1pPr>
          </a:lstStyle>
          <a:p>
            <a:fld id="{8143C055-320B-4839-84F8-661595537B2E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25" name="Marcador de texto 19"/>
          <p:cNvSpPr>
            <a:spLocks noGrp="1"/>
          </p:cNvSpPr>
          <p:nvPr>
            <p:ph type="body" sz="quarter" idx="15" hasCustomPrompt="1"/>
          </p:nvPr>
        </p:nvSpPr>
        <p:spPr>
          <a:xfrm>
            <a:off x="6858000" y="4855768"/>
            <a:ext cx="2078375" cy="207749"/>
          </a:xfrm>
        </p:spPr>
        <p:txBody>
          <a:bodyPr wrap="square" anchor="ctr">
            <a:noAutofit/>
          </a:bodyPr>
          <a:lstStyle>
            <a:lvl1pPr marL="0" indent="0" algn="r" defTabSz="685783" rtl="0" eaLnBrk="1" latinLnBrk="0" hangingPunct="1">
              <a:buNone/>
              <a:defRPr lang="es-CO" sz="675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algn="r" defTabSz="685783" rtl="0" eaLnBrk="1" latinLnBrk="0" hangingPunct="1"/>
            <a:r>
              <a:rPr lang="en-US" sz="675" dirty="0"/>
              <a:t>www.yourcompanyname.com</a:t>
            </a:r>
          </a:p>
        </p:txBody>
      </p:sp>
    </p:spTree>
    <p:extLst>
      <p:ext uri="{BB962C8B-B14F-4D97-AF65-F5344CB8AC3E}">
        <p14:creationId xmlns:p14="http://schemas.microsoft.com/office/powerpoint/2010/main" val="1574686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/>
          <p:cNvSpPr txBox="1"/>
          <p:nvPr userDrawn="1"/>
        </p:nvSpPr>
        <p:spPr>
          <a:xfrm rot="16200000">
            <a:off x="8187144" y="2479417"/>
            <a:ext cx="1380506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600" spc="225" dirty="0">
                <a:latin typeface="Arial Narrow" charset="0"/>
                <a:ea typeface="Arial Narrow" charset="0"/>
                <a:cs typeface="Arial Narrow" charset="0"/>
              </a:rPr>
              <a:t>- FUNCI</a:t>
            </a:r>
            <a:r>
              <a:rPr lang="es-ES" sz="600" spc="225" dirty="0">
                <a:latin typeface="Arial Narrow" charset="0"/>
                <a:ea typeface="Arial Narrow" charset="0"/>
                <a:cs typeface="Arial Narrow" charset="0"/>
              </a:rPr>
              <a:t>ÓN PÚBLICA -</a:t>
            </a:r>
            <a:endParaRPr lang="es-ES_tradnl" sz="600" spc="225" dirty="0"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5" name="Rectángulo 4"/>
          <p:cNvSpPr/>
          <p:nvPr userDrawn="1"/>
        </p:nvSpPr>
        <p:spPr>
          <a:xfrm>
            <a:off x="8739993" y="0"/>
            <a:ext cx="404007" cy="601980"/>
          </a:xfrm>
          <a:prstGeom prst="rect">
            <a:avLst/>
          </a:prstGeom>
          <a:solidFill>
            <a:srgbClr val="B06E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350"/>
          </a:p>
        </p:txBody>
      </p:sp>
    </p:spTree>
    <p:extLst>
      <p:ext uri="{BB962C8B-B14F-4D97-AF65-F5344CB8AC3E}">
        <p14:creationId xmlns:p14="http://schemas.microsoft.com/office/powerpoint/2010/main" val="572547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A0AEE-1E53-47D5-AAB2-217D1926B3D3}" type="datetimeFigureOut">
              <a:rPr lang="es-CO" smtClean="0"/>
              <a:t>19/10/2018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9654B-6355-4914-A6FB-E8E7F602DD5B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350318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A0AEE-1E53-47D5-AAB2-217D1926B3D3}" type="datetimeFigureOut">
              <a:rPr lang="es-CO" smtClean="0"/>
              <a:t>19/10/2018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9654B-6355-4914-A6FB-E8E7F602DD5B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059661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A0AEE-1E53-47D5-AAB2-217D1926B3D3}" type="datetimeFigureOut">
              <a:rPr lang="es-CO" smtClean="0"/>
              <a:t>19/10/2018</a:t>
            </a:fld>
            <a:endParaRPr lang="es-CO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9654B-6355-4914-A6FB-E8E7F602DD5B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395705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A0AEE-1E53-47D5-AAB2-217D1926B3D3}" type="datetimeFigureOut">
              <a:rPr lang="es-CO" smtClean="0"/>
              <a:t>19/10/2018</a:t>
            </a:fld>
            <a:endParaRPr lang="es-CO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9654B-6355-4914-A6FB-E8E7F602DD5B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25523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A0AEE-1E53-47D5-AAB2-217D1926B3D3}" type="datetimeFigureOut">
              <a:rPr lang="es-CO" smtClean="0"/>
              <a:t>19/10/2018</a:t>
            </a:fld>
            <a:endParaRPr lang="es-CO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9654B-6355-4914-A6FB-E8E7F602DD5B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380143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A0AEE-1E53-47D5-AAB2-217D1926B3D3}" type="datetimeFigureOut">
              <a:rPr lang="es-CO" smtClean="0"/>
              <a:t>19/10/2018</a:t>
            </a:fld>
            <a:endParaRPr lang="es-CO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9654B-6355-4914-A6FB-E8E7F602DD5B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642185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A0AEE-1E53-47D5-AAB2-217D1926B3D3}" type="datetimeFigureOut">
              <a:rPr lang="es-CO" smtClean="0"/>
              <a:t>19/10/2018</a:t>
            </a:fld>
            <a:endParaRPr lang="es-CO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9654B-6355-4914-A6FB-E8E7F602DD5B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147067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A0AEE-1E53-47D5-AAB2-217D1926B3D3}" type="datetimeFigureOut">
              <a:rPr lang="es-CO" smtClean="0"/>
              <a:t>19/10/2018</a:t>
            </a:fld>
            <a:endParaRPr lang="es-CO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9654B-6355-4914-A6FB-E8E7F602DD5B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310909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4A0AEE-1E53-47D5-AAB2-217D1926B3D3}" type="datetimeFigureOut">
              <a:rPr lang="es-CO" smtClean="0"/>
              <a:t>19/10/2018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49654B-6355-4914-A6FB-E8E7F602DD5B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297091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png"/><Relationship Id="rId5" Type="http://schemas.openxmlformats.org/officeDocument/2006/relationships/image" Target="../media/image17.emf"/><Relationship Id="rId4" Type="http://schemas.openxmlformats.org/officeDocument/2006/relationships/image" Target="../media/image16.emf"/><Relationship Id="rId9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15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lombiaagil.gov.co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://www.colombiaagel.gov.co/" TargetMode="Externa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1.svg"/><Relationship Id="rId3" Type="http://schemas.openxmlformats.org/officeDocument/2006/relationships/image" Target="../media/image41.svg"/><Relationship Id="rId7" Type="http://schemas.openxmlformats.org/officeDocument/2006/relationships/image" Target="../media/image45.svg"/><Relationship Id="rId12" Type="http://schemas.openxmlformats.org/officeDocument/2006/relationships/image" Target="../media/image50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11" Type="http://schemas.openxmlformats.org/officeDocument/2006/relationships/image" Target="../media/image49.svg"/><Relationship Id="rId5" Type="http://schemas.openxmlformats.org/officeDocument/2006/relationships/image" Target="../media/image43.svg"/><Relationship Id="rId15" Type="http://schemas.openxmlformats.org/officeDocument/2006/relationships/image" Target="../media/image53.sv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svg"/><Relationship Id="rId14" Type="http://schemas.openxmlformats.org/officeDocument/2006/relationships/image" Target="../media/image52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316364" y="3411044"/>
            <a:ext cx="635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chemeClr val="bg1"/>
                </a:solidFill>
              </a:rPr>
              <a:t>Metodología</a:t>
            </a:r>
            <a:r>
              <a:rPr lang="en-US" sz="2400" b="1" dirty="0">
                <a:solidFill>
                  <a:schemeClr val="bg1"/>
                </a:solidFill>
              </a:rPr>
              <a:t> para la </a:t>
            </a:r>
            <a:r>
              <a:rPr lang="es-CO" sz="2400" b="1" dirty="0">
                <a:solidFill>
                  <a:schemeClr val="bg1"/>
                </a:solidFill>
              </a:rPr>
              <a:t>implementación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s-CO" sz="1600" b="1" dirty="0">
                <a:solidFill>
                  <a:schemeClr val="bg1"/>
                </a:solidFill>
              </a:rPr>
              <a:t>Directiva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en-US" sz="1600" b="1" dirty="0" err="1">
                <a:solidFill>
                  <a:schemeClr val="bg1"/>
                </a:solidFill>
              </a:rPr>
              <a:t>Presidencial</a:t>
            </a:r>
            <a:r>
              <a:rPr lang="en-US" sz="1600" b="1" dirty="0">
                <a:solidFill>
                  <a:schemeClr val="bg1"/>
                </a:solidFill>
              </a:rPr>
              <a:t> 07 de 2018</a:t>
            </a:r>
          </a:p>
        </p:txBody>
      </p:sp>
      <p:pic>
        <p:nvPicPr>
          <p:cNvPr id="10" name="Picture 9" descr="tramites2.0-1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5776" y="656186"/>
            <a:ext cx="3727161" cy="275485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277070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1"/>
          <p:cNvSpPr/>
          <p:nvPr/>
        </p:nvSpPr>
        <p:spPr>
          <a:xfrm>
            <a:off x="323528" y="484508"/>
            <a:ext cx="16866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CO" sz="3200" b="1" dirty="0">
                <a:solidFill>
                  <a:srgbClr val="FF5723"/>
                </a:solidFill>
              </a:rPr>
              <a:t>FASE 2. </a:t>
            </a:r>
          </a:p>
        </p:txBody>
      </p:sp>
      <p:sp>
        <p:nvSpPr>
          <p:cNvPr id="15" name="Rectángulo 12"/>
          <p:cNvSpPr/>
          <p:nvPr/>
        </p:nvSpPr>
        <p:spPr>
          <a:xfrm>
            <a:off x="1765027" y="540580"/>
            <a:ext cx="65774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CO" sz="2800" b="1" dirty="0">
                <a:solidFill>
                  <a:srgbClr val="7F7F7F"/>
                </a:solidFill>
              </a:rPr>
              <a:t>CLASIFICACIÓN Y PLAN DE TRABAJO </a:t>
            </a:r>
          </a:p>
        </p:txBody>
      </p:sp>
      <p:sp>
        <p:nvSpPr>
          <p:cNvPr id="2" name="Rectangle 1"/>
          <p:cNvSpPr/>
          <p:nvPr/>
        </p:nvSpPr>
        <p:spPr>
          <a:xfrm>
            <a:off x="216362" y="1968629"/>
            <a:ext cx="1351652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CO" sz="1500" b="1" dirty="0">
                <a:solidFill>
                  <a:srgbClr val="FF5723"/>
                </a:solidFill>
              </a:rPr>
              <a:t>Q. TRÁMITES </a:t>
            </a:r>
          </a:p>
        </p:txBody>
      </p:sp>
      <p:sp>
        <p:nvSpPr>
          <p:cNvPr id="3" name="Rectangle 2"/>
          <p:cNvSpPr/>
          <p:nvPr/>
        </p:nvSpPr>
        <p:spPr>
          <a:xfrm>
            <a:off x="248422" y="3169204"/>
            <a:ext cx="128753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CO" sz="1500" b="1" dirty="0">
                <a:solidFill>
                  <a:srgbClr val="FF5723"/>
                </a:solidFill>
              </a:rPr>
              <a:t>Q. NORMAS</a:t>
            </a:r>
          </a:p>
          <a:p>
            <a:pPr lvl="0"/>
            <a:r>
              <a:rPr lang="es-CO" sz="1500" b="1" dirty="0">
                <a:solidFill>
                  <a:srgbClr val="FF5723"/>
                </a:solidFill>
              </a:rPr>
              <a:t> OBSOLETAS</a:t>
            </a:r>
          </a:p>
        </p:txBody>
      </p:sp>
      <p:sp>
        <p:nvSpPr>
          <p:cNvPr id="8" name="Rectangle 7"/>
          <p:cNvSpPr/>
          <p:nvPr/>
        </p:nvSpPr>
        <p:spPr>
          <a:xfrm>
            <a:off x="-15197" y="4227934"/>
            <a:ext cx="1706877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buAutoNum type="alphaUcPeriod" startAt="17"/>
            </a:pPr>
            <a:r>
              <a:rPr lang="es-CO" sz="1500" b="1" dirty="0">
                <a:solidFill>
                  <a:srgbClr val="FF5723"/>
                </a:solidFill>
              </a:rPr>
              <a:t>N. </a:t>
            </a:r>
          </a:p>
          <a:p>
            <a:pPr marL="342900" lvl="0" indent="-342900" algn="ctr">
              <a:buAutoNum type="alphaUcPeriod" startAt="17"/>
            </a:pPr>
            <a:r>
              <a:rPr lang="es-CO" sz="1500" b="1" dirty="0">
                <a:solidFill>
                  <a:srgbClr val="FF5723"/>
                </a:solidFill>
              </a:rPr>
              <a:t>ALTO IMPACTO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508104" y="2130211"/>
            <a:ext cx="2145940" cy="1255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2800" b="1" dirty="0">
                <a:solidFill>
                  <a:srgbClr val="004CFF"/>
                </a:solidFill>
              </a:rPr>
              <a:t>Propuesta plan de trabajo</a:t>
            </a:r>
          </a:p>
        </p:txBody>
      </p:sp>
      <p:pic>
        <p:nvPicPr>
          <p:cNvPr id="17" name="Picture 16" descr="cancel-button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152" y="2327669"/>
            <a:ext cx="693256" cy="693256"/>
          </a:xfrm>
          <a:prstGeom prst="rect">
            <a:avLst/>
          </a:prstGeom>
        </p:spPr>
      </p:pic>
      <p:pic>
        <p:nvPicPr>
          <p:cNvPr id="21" name="Picture 20" descr="documen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261420"/>
            <a:ext cx="648072" cy="648072"/>
          </a:xfrm>
          <a:prstGeom prst="rect">
            <a:avLst/>
          </a:prstGeom>
        </p:spPr>
      </p:pic>
      <p:pic>
        <p:nvPicPr>
          <p:cNvPr id="25" name="Picture 24" descr="first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920" y="3716376"/>
            <a:ext cx="693256" cy="693256"/>
          </a:xfrm>
          <a:prstGeom prst="rect">
            <a:avLst/>
          </a:prstGeom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68A4F8E0-D1C1-45C6-B01C-58541AED2829}"/>
              </a:ext>
            </a:extLst>
          </p:cNvPr>
          <p:cNvSpPr txBox="1"/>
          <p:nvPr/>
        </p:nvSpPr>
        <p:spPr>
          <a:xfrm>
            <a:off x="3712720" y="87836"/>
            <a:ext cx="5582093" cy="476071"/>
          </a:xfrm>
          <a:prstGeom prst="roundRect">
            <a:avLst>
              <a:gd name="adj" fmla="val 50000"/>
            </a:avLst>
          </a:prstGeom>
          <a:solidFill>
            <a:srgbClr val="FF5E21"/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378000" rtlCol="0" anchor="ctr">
            <a:spAutoFit/>
          </a:bodyPr>
          <a:lstStyle/>
          <a:p>
            <a:r>
              <a:rPr lang="es-CO" sz="1600" b="1" dirty="0">
                <a:solidFill>
                  <a:schemeClr val="bg1"/>
                </a:solidFill>
              </a:rPr>
              <a:t>Presentación Campaña</a:t>
            </a:r>
            <a:endParaRPr lang="es-CO" altLang="es-CO" sz="1600" b="1" dirty="0">
              <a:solidFill>
                <a:schemeClr val="bg1"/>
              </a:solidFill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2231438" y="1516544"/>
            <a:ext cx="1987336" cy="2734804"/>
          </a:xfrm>
          <a:prstGeom prst="rect">
            <a:avLst/>
          </a:prstGeom>
          <a:solidFill>
            <a:srgbClr val="FF5E21"/>
          </a:solidFill>
          <a:ln>
            <a:solidFill>
              <a:srgbClr val="FF5E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ANÁLISIS</a:t>
            </a:r>
          </a:p>
        </p:txBody>
      </p:sp>
      <p:sp>
        <p:nvSpPr>
          <p:cNvPr id="19" name="Igual que 18"/>
          <p:cNvSpPr/>
          <p:nvPr/>
        </p:nvSpPr>
        <p:spPr>
          <a:xfrm>
            <a:off x="4631592" y="2530524"/>
            <a:ext cx="633882" cy="455102"/>
          </a:xfrm>
          <a:prstGeom prst="mathEqual">
            <a:avLst/>
          </a:prstGeom>
          <a:solidFill>
            <a:srgbClr val="FF5E21"/>
          </a:solidFill>
          <a:ln>
            <a:solidFill>
              <a:srgbClr val="FF5E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908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6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6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Conector recto 11"/>
          <p:cNvCxnSpPr/>
          <p:nvPr/>
        </p:nvCxnSpPr>
        <p:spPr>
          <a:xfrm>
            <a:off x="6516216" y="1347614"/>
            <a:ext cx="0" cy="3528392"/>
          </a:xfrm>
          <a:prstGeom prst="line">
            <a:avLst/>
          </a:prstGeom>
          <a:ln w="31750">
            <a:solidFill>
              <a:srgbClr val="FFFF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ángulo redondeado 12"/>
          <p:cNvSpPr/>
          <p:nvPr/>
        </p:nvSpPr>
        <p:spPr>
          <a:xfrm>
            <a:off x="7001910" y="2137961"/>
            <a:ext cx="2250609" cy="154669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O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Seguimiento a plan de trabajo con Entidades y Gremios /Asociaciones</a:t>
            </a:r>
          </a:p>
        </p:txBody>
      </p:sp>
      <p:grpSp>
        <p:nvGrpSpPr>
          <p:cNvPr id="17" name="Grupo 16"/>
          <p:cNvGrpSpPr/>
          <p:nvPr/>
        </p:nvGrpSpPr>
        <p:grpSpPr>
          <a:xfrm>
            <a:off x="2566576" y="2698653"/>
            <a:ext cx="385244" cy="450663"/>
            <a:chOff x="2698008" y="1436916"/>
            <a:chExt cx="385244" cy="450663"/>
          </a:xfrm>
        </p:grpSpPr>
        <p:sp>
          <p:nvSpPr>
            <p:cNvPr id="18" name="Flecha derecha 17"/>
            <p:cNvSpPr/>
            <p:nvPr/>
          </p:nvSpPr>
          <p:spPr>
            <a:xfrm>
              <a:off x="2698008" y="1436916"/>
              <a:ext cx="385244" cy="450663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FFFFFF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Flecha derecha 4"/>
            <p:cNvSpPr/>
            <p:nvPr/>
          </p:nvSpPr>
          <p:spPr>
            <a:xfrm>
              <a:off x="2698008" y="1527049"/>
              <a:ext cx="269671" cy="27039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CO" sz="800" kern="1200"/>
            </a:p>
          </p:txBody>
        </p:sp>
      </p:grpSp>
      <p:sp>
        <p:nvSpPr>
          <p:cNvPr id="22" name="Rectángulo 11"/>
          <p:cNvSpPr/>
          <p:nvPr/>
        </p:nvSpPr>
        <p:spPr>
          <a:xfrm>
            <a:off x="290627" y="530025"/>
            <a:ext cx="15712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CO" sz="3200" b="1" dirty="0">
                <a:solidFill>
                  <a:srgbClr val="FF5723"/>
                </a:solidFill>
              </a:rPr>
              <a:t>FASE 3.</a:t>
            </a:r>
          </a:p>
        </p:txBody>
      </p:sp>
      <p:sp>
        <p:nvSpPr>
          <p:cNvPr id="23" name="Rectángulo 12"/>
          <p:cNvSpPr/>
          <p:nvPr/>
        </p:nvSpPr>
        <p:spPr>
          <a:xfrm>
            <a:off x="1851051" y="517831"/>
            <a:ext cx="43476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CO" sz="2800" b="1" dirty="0">
                <a:solidFill>
                  <a:srgbClr val="7F7F7F"/>
                </a:solidFill>
              </a:rPr>
              <a:t>COMISIÓN DE EXPERTOS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3131840" y="2570009"/>
            <a:ext cx="702647" cy="702647"/>
            <a:chOff x="1559235" y="1310924"/>
            <a:chExt cx="702647" cy="702647"/>
          </a:xfrm>
          <a:solidFill>
            <a:srgbClr val="FF5723"/>
          </a:solidFill>
        </p:grpSpPr>
        <p:sp>
          <p:nvSpPr>
            <p:cNvPr id="25" name="Plus 24"/>
            <p:cNvSpPr/>
            <p:nvPr/>
          </p:nvSpPr>
          <p:spPr>
            <a:xfrm>
              <a:off x="1559235" y="1310924"/>
              <a:ext cx="702647" cy="702647"/>
            </a:xfrm>
            <a:prstGeom prst="mathPlus">
              <a:avLst/>
            </a:prstGeom>
            <a:grpFill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Plus 4"/>
            <p:cNvSpPr/>
            <p:nvPr/>
          </p:nvSpPr>
          <p:spPr>
            <a:xfrm>
              <a:off x="1652371" y="1579616"/>
              <a:ext cx="516375" cy="16526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CO" sz="800" kern="120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2483768" y="2714025"/>
            <a:ext cx="385244" cy="450663"/>
            <a:chOff x="2698008" y="1436916"/>
            <a:chExt cx="385244" cy="450663"/>
          </a:xfrm>
          <a:solidFill>
            <a:srgbClr val="FF5723"/>
          </a:solidFill>
        </p:grpSpPr>
        <p:sp>
          <p:nvSpPr>
            <p:cNvPr id="28" name="Right Arrow 27"/>
            <p:cNvSpPr/>
            <p:nvPr/>
          </p:nvSpPr>
          <p:spPr>
            <a:xfrm>
              <a:off x="2698008" y="1436916"/>
              <a:ext cx="385244" cy="450663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Right Arrow 4"/>
            <p:cNvSpPr/>
            <p:nvPr/>
          </p:nvSpPr>
          <p:spPr>
            <a:xfrm>
              <a:off x="2698008" y="1527049"/>
              <a:ext cx="269671" cy="27039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CO" sz="800" kern="120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4399718" y="2698653"/>
            <a:ext cx="385244" cy="450663"/>
            <a:chOff x="2698008" y="1436916"/>
            <a:chExt cx="385244" cy="450663"/>
          </a:xfrm>
          <a:solidFill>
            <a:srgbClr val="FF5723"/>
          </a:solidFill>
        </p:grpSpPr>
        <p:sp>
          <p:nvSpPr>
            <p:cNvPr id="31" name="Right Arrow 30"/>
            <p:cNvSpPr/>
            <p:nvPr/>
          </p:nvSpPr>
          <p:spPr>
            <a:xfrm>
              <a:off x="2698008" y="1436916"/>
              <a:ext cx="385244" cy="450663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Right Arrow 4"/>
            <p:cNvSpPr/>
            <p:nvPr/>
          </p:nvSpPr>
          <p:spPr>
            <a:xfrm>
              <a:off x="2698008" y="1527049"/>
              <a:ext cx="269671" cy="27039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CO" sz="800" kern="1200"/>
            </a:p>
          </p:txBody>
        </p:sp>
      </p:grpSp>
      <p:sp>
        <p:nvSpPr>
          <p:cNvPr id="2" name="Rectangle 1"/>
          <p:cNvSpPr/>
          <p:nvPr/>
        </p:nvSpPr>
        <p:spPr>
          <a:xfrm>
            <a:off x="735892" y="2498001"/>
            <a:ext cx="1747876" cy="9284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2000" b="1" dirty="0">
                <a:solidFill>
                  <a:srgbClr val="FF5723"/>
                </a:solidFill>
              </a:rPr>
              <a:t>PROYECTO DE PLAN DE TRABAJO</a:t>
            </a:r>
          </a:p>
        </p:txBody>
      </p:sp>
      <p:sp>
        <p:nvSpPr>
          <p:cNvPr id="3" name="Rectangle 2"/>
          <p:cNvSpPr/>
          <p:nvPr/>
        </p:nvSpPr>
        <p:spPr>
          <a:xfrm>
            <a:off x="2483768" y="1851670"/>
            <a:ext cx="20162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CO" sz="2000" b="1" dirty="0">
                <a:solidFill>
                  <a:srgbClr val="3366FF"/>
                </a:solidFill>
              </a:rPr>
              <a:t>COMENTARIOS PROYECTO</a:t>
            </a:r>
          </a:p>
        </p:txBody>
      </p:sp>
      <p:sp>
        <p:nvSpPr>
          <p:cNvPr id="8" name="Rectangle 7"/>
          <p:cNvSpPr/>
          <p:nvPr/>
        </p:nvSpPr>
        <p:spPr>
          <a:xfrm>
            <a:off x="2658914" y="3290089"/>
            <a:ext cx="166593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CO" sz="2000" b="1" dirty="0">
                <a:solidFill>
                  <a:srgbClr val="3366FF"/>
                </a:solidFill>
              </a:rPr>
              <a:t>COMITÉ SECTORIAL</a:t>
            </a:r>
          </a:p>
        </p:txBody>
      </p:sp>
      <p:sp>
        <p:nvSpPr>
          <p:cNvPr id="9" name="Rectangle 8"/>
          <p:cNvSpPr/>
          <p:nvPr/>
        </p:nvSpPr>
        <p:spPr>
          <a:xfrm>
            <a:off x="4805241" y="2010301"/>
            <a:ext cx="207189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CO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PLAN DE ANTICORRUPCI</a:t>
            </a:r>
            <a:r>
              <a:rPr lang="es-ES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ÓNY DE </a:t>
            </a:r>
            <a:r>
              <a:rPr lang="es-CO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ATENCIÓN AL CIUDADANO</a:t>
            </a:r>
          </a:p>
        </p:txBody>
      </p:sp>
      <p:cxnSp>
        <p:nvCxnSpPr>
          <p:cNvPr id="33" name="Straight Connector 32"/>
          <p:cNvCxnSpPr/>
          <p:nvPr/>
        </p:nvCxnSpPr>
        <p:spPr>
          <a:xfrm>
            <a:off x="7001910" y="2498001"/>
            <a:ext cx="0" cy="936104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4" name="Picture 33" descr="pros-and-cons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24" y="2571750"/>
            <a:ext cx="792088" cy="792088"/>
          </a:xfrm>
          <a:prstGeom prst="rect">
            <a:avLst/>
          </a:prstGeom>
        </p:spPr>
      </p:pic>
      <p:pic>
        <p:nvPicPr>
          <p:cNvPr id="35" name="Picture 34" descr="human-group-with-questions-and-doubts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4011910"/>
            <a:ext cx="864096" cy="864096"/>
          </a:xfrm>
          <a:prstGeom prst="rect">
            <a:avLst/>
          </a:prstGeom>
        </p:spPr>
      </p:pic>
      <p:pic>
        <p:nvPicPr>
          <p:cNvPr id="36" name="Picture 35" descr="application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131590"/>
            <a:ext cx="720080" cy="720080"/>
          </a:xfrm>
          <a:prstGeom prst="rect">
            <a:avLst/>
          </a:prstGeom>
        </p:spPr>
      </p:pic>
      <p:sp>
        <p:nvSpPr>
          <p:cNvPr id="37" name="CuadroTexto 36">
            <a:extLst>
              <a:ext uri="{FF2B5EF4-FFF2-40B4-BE49-F238E27FC236}">
                <a16:creationId xmlns:a16="http://schemas.microsoft.com/office/drawing/2014/main" id="{68A4F8E0-D1C1-45C6-B01C-58541AED2829}"/>
              </a:ext>
            </a:extLst>
          </p:cNvPr>
          <p:cNvSpPr txBox="1"/>
          <p:nvPr/>
        </p:nvSpPr>
        <p:spPr>
          <a:xfrm>
            <a:off x="3712720" y="87836"/>
            <a:ext cx="5582093" cy="476071"/>
          </a:xfrm>
          <a:prstGeom prst="roundRect">
            <a:avLst>
              <a:gd name="adj" fmla="val 50000"/>
            </a:avLst>
          </a:prstGeom>
          <a:solidFill>
            <a:srgbClr val="FF5E21"/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378000" rtlCol="0" anchor="ctr">
            <a:spAutoFit/>
          </a:bodyPr>
          <a:lstStyle/>
          <a:p>
            <a:r>
              <a:rPr lang="es-CO" sz="1600" b="1" dirty="0">
                <a:solidFill>
                  <a:schemeClr val="bg1"/>
                </a:solidFill>
              </a:rPr>
              <a:t>Presentación Campaña</a:t>
            </a:r>
            <a:endParaRPr lang="es-CO" altLang="es-CO" sz="1600" b="1" dirty="0">
              <a:solidFill>
                <a:schemeClr val="bg1"/>
              </a:solidFill>
            </a:endParaRPr>
          </a:p>
        </p:txBody>
      </p:sp>
      <p:sp>
        <p:nvSpPr>
          <p:cNvPr id="38" name="Rectangle 8"/>
          <p:cNvSpPr/>
          <p:nvPr/>
        </p:nvSpPr>
        <p:spPr>
          <a:xfrm>
            <a:off x="4964917" y="3426460"/>
            <a:ext cx="20718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CO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AGENDA REGULATORIA</a:t>
            </a:r>
          </a:p>
        </p:txBody>
      </p:sp>
    </p:spTree>
    <p:extLst>
      <p:ext uri="{BB962C8B-B14F-4D97-AF65-F5344CB8AC3E}">
        <p14:creationId xmlns:p14="http://schemas.microsoft.com/office/powerpoint/2010/main" val="951554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6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6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Conector recto 11"/>
          <p:cNvCxnSpPr/>
          <p:nvPr/>
        </p:nvCxnSpPr>
        <p:spPr>
          <a:xfrm>
            <a:off x="6516216" y="1347614"/>
            <a:ext cx="0" cy="3528392"/>
          </a:xfrm>
          <a:prstGeom prst="line">
            <a:avLst/>
          </a:prstGeom>
          <a:ln w="31750">
            <a:solidFill>
              <a:srgbClr val="FFFF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ángulo 11"/>
          <p:cNvSpPr/>
          <p:nvPr/>
        </p:nvSpPr>
        <p:spPr>
          <a:xfrm>
            <a:off x="305659" y="647583"/>
            <a:ext cx="15712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CO" sz="3200" b="1" dirty="0">
                <a:solidFill>
                  <a:srgbClr val="FF5723"/>
                </a:solidFill>
              </a:rPr>
              <a:t>FASE 4.</a:t>
            </a:r>
          </a:p>
        </p:txBody>
      </p:sp>
      <p:sp>
        <p:nvSpPr>
          <p:cNvPr id="23" name="Rectángulo 12"/>
          <p:cNvSpPr/>
          <p:nvPr/>
        </p:nvSpPr>
        <p:spPr>
          <a:xfrm>
            <a:off x="1861891" y="678361"/>
            <a:ext cx="54569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CO" sz="2800" b="1" dirty="0">
                <a:solidFill>
                  <a:srgbClr val="7F7F7F"/>
                </a:solidFill>
              </a:rPr>
              <a:t>DIVULGACIÓN DE RESULTADOS</a:t>
            </a: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68A4F8E0-D1C1-45C6-B01C-58541AED2829}"/>
              </a:ext>
            </a:extLst>
          </p:cNvPr>
          <p:cNvSpPr txBox="1"/>
          <p:nvPr/>
        </p:nvSpPr>
        <p:spPr>
          <a:xfrm>
            <a:off x="3712720" y="87836"/>
            <a:ext cx="5582093" cy="476071"/>
          </a:xfrm>
          <a:prstGeom prst="roundRect">
            <a:avLst>
              <a:gd name="adj" fmla="val 50000"/>
            </a:avLst>
          </a:prstGeom>
          <a:solidFill>
            <a:srgbClr val="FF5E21"/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378000" rtlCol="0" anchor="ctr">
            <a:spAutoFit/>
          </a:bodyPr>
          <a:lstStyle/>
          <a:p>
            <a:r>
              <a:rPr lang="es-CO" sz="1600" b="1" dirty="0">
                <a:solidFill>
                  <a:schemeClr val="bg1"/>
                </a:solidFill>
              </a:rPr>
              <a:t>Presentación Campaña</a:t>
            </a:r>
            <a:endParaRPr lang="es-CO" altLang="es-CO" sz="1600" b="1" dirty="0">
              <a:solidFill>
                <a:schemeClr val="bg1"/>
              </a:solidFill>
            </a:endParaRPr>
          </a:p>
        </p:txBody>
      </p:sp>
      <p:sp>
        <p:nvSpPr>
          <p:cNvPr id="39" name="Rectangle 1"/>
          <p:cNvSpPr/>
          <p:nvPr/>
        </p:nvSpPr>
        <p:spPr>
          <a:xfrm>
            <a:off x="1259632" y="2435378"/>
            <a:ext cx="1944216" cy="9284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2000" b="1" dirty="0">
                <a:solidFill>
                  <a:srgbClr val="FF5723"/>
                </a:solidFill>
              </a:rPr>
              <a:t>PLAN DE TRABAJO DEFINITIVO</a:t>
            </a:r>
          </a:p>
        </p:txBody>
      </p:sp>
      <p:pic>
        <p:nvPicPr>
          <p:cNvPr id="40" name="Picture 33" descr="pros-and-cons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764" y="2509128"/>
            <a:ext cx="792088" cy="792088"/>
          </a:xfrm>
          <a:prstGeom prst="rect">
            <a:avLst/>
          </a:prstGeom>
        </p:spPr>
      </p:pic>
      <p:sp>
        <p:nvSpPr>
          <p:cNvPr id="10" name="Rectangle 8"/>
          <p:cNvSpPr/>
          <p:nvPr/>
        </p:nvSpPr>
        <p:spPr>
          <a:xfrm>
            <a:off x="4805241" y="2010301"/>
            <a:ext cx="207189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CO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PLAN DE ANTICORRUPCI</a:t>
            </a:r>
            <a:r>
              <a:rPr lang="es-ES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ÓNY DE </a:t>
            </a:r>
            <a:r>
              <a:rPr lang="es-CO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ATENCIÓN AL CIUDADANO</a:t>
            </a:r>
          </a:p>
        </p:txBody>
      </p:sp>
      <p:sp>
        <p:nvSpPr>
          <p:cNvPr id="11" name="Rectangle 8"/>
          <p:cNvSpPr/>
          <p:nvPr/>
        </p:nvSpPr>
        <p:spPr>
          <a:xfrm>
            <a:off x="4788638" y="3715049"/>
            <a:ext cx="20718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CO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AGENDA REGULATORIA</a:t>
            </a:r>
          </a:p>
        </p:txBody>
      </p:sp>
    </p:spTree>
    <p:extLst>
      <p:ext uri="{BB962C8B-B14F-4D97-AF65-F5344CB8AC3E}">
        <p14:creationId xmlns:p14="http://schemas.microsoft.com/office/powerpoint/2010/main" val="1564945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6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6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0" y="0"/>
            <a:ext cx="3419872" cy="5143500"/>
          </a:xfrm>
          <a:prstGeom prst="rect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50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68A4F8E0-D1C1-45C6-B01C-58541AED2829}"/>
              </a:ext>
            </a:extLst>
          </p:cNvPr>
          <p:cNvSpPr txBox="1"/>
          <p:nvPr/>
        </p:nvSpPr>
        <p:spPr>
          <a:xfrm>
            <a:off x="3739328" y="467783"/>
            <a:ext cx="5585200" cy="476071"/>
          </a:xfrm>
          <a:prstGeom prst="roundRect">
            <a:avLst>
              <a:gd name="adj" fmla="val 5000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378000" rtlCol="0" anchor="ctr">
            <a:spAutoFit/>
          </a:bodyPr>
          <a:lstStyle/>
          <a:p>
            <a:r>
              <a:rPr lang="es-CO" sz="1600" b="1" dirty="0"/>
              <a:t>Contextualización de la Directiva Presidencial</a:t>
            </a:r>
            <a:endParaRPr lang="es-CO" altLang="es-CO" sz="1600" b="1" dirty="0">
              <a:solidFill>
                <a:schemeClr val="bg1"/>
              </a:solidFill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68A4F8E0-D1C1-45C6-B01C-58541AED2829}"/>
              </a:ext>
            </a:extLst>
          </p:cNvPr>
          <p:cNvSpPr txBox="1"/>
          <p:nvPr/>
        </p:nvSpPr>
        <p:spPr>
          <a:xfrm>
            <a:off x="3747882" y="1065927"/>
            <a:ext cx="5582093" cy="476071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378000" rtlCol="0" anchor="ctr">
            <a:spAutoFit/>
          </a:bodyPr>
          <a:lstStyle/>
          <a:p>
            <a:r>
              <a:rPr lang="es-CO" sz="1600" b="1" dirty="0">
                <a:solidFill>
                  <a:schemeClr val="bg1"/>
                </a:solidFill>
              </a:rPr>
              <a:t>Presentación Campaña</a:t>
            </a:r>
            <a:endParaRPr lang="es-CO" altLang="es-CO" sz="1600" b="1" dirty="0">
              <a:solidFill>
                <a:schemeClr val="bg1"/>
              </a:solidFill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8A4F8E0-D1C1-45C6-B01C-58541AED2829}"/>
              </a:ext>
            </a:extLst>
          </p:cNvPr>
          <p:cNvSpPr txBox="1"/>
          <p:nvPr/>
        </p:nvSpPr>
        <p:spPr>
          <a:xfrm>
            <a:off x="3747633" y="1635646"/>
            <a:ext cx="5576895" cy="476071"/>
          </a:xfrm>
          <a:prstGeom prst="roundRect">
            <a:avLst>
              <a:gd name="adj" fmla="val 50000"/>
            </a:avLst>
          </a:prstGeom>
          <a:solidFill>
            <a:srgbClr val="3366FF"/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378000" rtlCol="0" anchor="ctr">
            <a:spAutoFit/>
          </a:bodyPr>
          <a:lstStyle/>
          <a:p>
            <a:r>
              <a:rPr lang="es-CO" altLang="es-CO" sz="1600" b="1" dirty="0">
                <a:solidFill>
                  <a:schemeClr val="bg1"/>
                </a:solidFill>
              </a:rPr>
              <a:t>Proceso de Participación. FASE 1 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-319456" y="1960317"/>
            <a:ext cx="356997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CO" sz="4500" b="1" dirty="0">
                <a:solidFill>
                  <a:schemeClr val="bg1"/>
                </a:solidFill>
                <a:effectLst>
                  <a:outerShdw blurRad="139700" algn="ctr" rotWithShape="0">
                    <a:prstClr val="black">
                      <a:alpha val="25000"/>
                    </a:prstClr>
                  </a:outerShdw>
                </a:effectLst>
              </a:rPr>
              <a:t>Agenda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8A4F8E0-D1C1-45C6-B01C-58541AED2829}"/>
              </a:ext>
            </a:extLst>
          </p:cNvPr>
          <p:cNvSpPr txBox="1"/>
          <p:nvPr/>
        </p:nvSpPr>
        <p:spPr>
          <a:xfrm>
            <a:off x="3747633" y="2211710"/>
            <a:ext cx="5576895" cy="476071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378000" rtlCol="0" anchor="ctr">
            <a:spAutoFit/>
          </a:bodyPr>
          <a:lstStyle/>
          <a:p>
            <a:r>
              <a:rPr lang="es-CO" altLang="es-CO" sz="1600" b="1" dirty="0">
                <a:solidFill>
                  <a:schemeClr val="bg1"/>
                </a:solidFill>
              </a:rPr>
              <a:t>Formularios y formatos de análisis. FASE 2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68A4F8E0-D1C1-45C6-B01C-58541AED2829}"/>
              </a:ext>
            </a:extLst>
          </p:cNvPr>
          <p:cNvSpPr txBox="1"/>
          <p:nvPr/>
        </p:nvSpPr>
        <p:spPr>
          <a:xfrm>
            <a:off x="3750480" y="2803509"/>
            <a:ext cx="5576895" cy="476071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378000" rtlCol="0" anchor="ctr">
            <a:spAutoFit/>
          </a:bodyPr>
          <a:lstStyle/>
          <a:p>
            <a:r>
              <a:rPr lang="es-CO" altLang="es-CO" sz="1600" b="1" dirty="0">
                <a:solidFill>
                  <a:schemeClr val="bg1"/>
                </a:solidFill>
              </a:rPr>
              <a:t>Conformación y retos comité sectorial. FASE 3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68A4F8E0-D1C1-45C6-B01C-58541AED2829}"/>
              </a:ext>
            </a:extLst>
          </p:cNvPr>
          <p:cNvSpPr txBox="1"/>
          <p:nvPr/>
        </p:nvSpPr>
        <p:spPr>
          <a:xfrm>
            <a:off x="3739328" y="3338288"/>
            <a:ext cx="5576895" cy="476071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378000" rtlCol="0" anchor="ctr">
            <a:spAutoFit/>
          </a:bodyPr>
          <a:lstStyle/>
          <a:p>
            <a:r>
              <a:rPr lang="es-CO" altLang="es-CO" sz="1600" b="1" dirty="0">
                <a:solidFill>
                  <a:schemeClr val="bg1"/>
                </a:solidFill>
              </a:rPr>
              <a:t>Metodologías para la construcción de los planes</a:t>
            </a:r>
          </a:p>
        </p:txBody>
      </p:sp>
      <p:pic>
        <p:nvPicPr>
          <p:cNvPr id="21" name="Picture 10" descr="logoseditables-01.png"/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3076"/>
          <a:stretch/>
        </p:blipFill>
        <p:spPr>
          <a:xfrm>
            <a:off x="7164288" y="4456762"/>
            <a:ext cx="1584176" cy="642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366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6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6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2" presetClass="entr" presetSubtype="8" decel="6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 animBg="1"/>
      <p:bldP spid="1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19" t="42397" r="45428" b="46310"/>
          <a:stretch/>
        </p:blipFill>
        <p:spPr>
          <a:xfrm>
            <a:off x="3962400" y="2181225"/>
            <a:ext cx="1028700" cy="581025"/>
          </a:xfrm>
          <a:prstGeom prst="rect">
            <a:avLst/>
          </a:prstGeom>
        </p:spPr>
      </p:pic>
      <p:sp>
        <p:nvSpPr>
          <p:cNvPr id="46" name="Rectangle 45"/>
          <p:cNvSpPr/>
          <p:nvPr/>
        </p:nvSpPr>
        <p:spPr>
          <a:xfrm>
            <a:off x="2602684" y="414232"/>
            <a:ext cx="5010029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350" spc="225" dirty="0">
                <a:solidFill>
                  <a:srgbClr val="7F7F7F"/>
                </a:solidFill>
                <a:latin typeface="Arial"/>
                <a:cs typeface="Arial"/>
              </a:rPr>
              <a:t>ES UN MARCO DE REFERENCIA PARA:</a:t>
            </a:r>
            <a:endParaRPr lang="en-US" sz="1350" spc="225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pic>
        <p:nvPicPr>
          <p:cNvPr id="34" name="Picture 1" descr="logo_mipg_FINAL_tell-02.png">
            <a:extLst>
              <a:ext uri="{FF2B5EF4-FFF2-40B4-BE49-F238E27FC236}">
                <a16:creationId xmlns:a16="http://schemas.microsoft.com/office/drawing/2014/main" id="{03C17C48-D86B-4BC0-A883-44A06770DFC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211" t="32792" r="17654" b="30979"/>
          <a:stretch/>
        </p:blipFill>
        <p:spPr>
          <a:xfrm>
            <a:off x="445317" y="238484"/>
            <a:ext cx="2157366" cy="662927"/>
          </a:xfrm>
          <a:prstGeom prst="rect">
            <a:avLst/>
          </a:prstGeom>
        </p:spPr>
      </p:pic>
      <p:grpSp>
        <p:nvGrpSpPr>
          <p:cNvPr id="2" name="Grupo 1"/>
          <p:cNvGrpSpPr/>
          <p:nvPr/>
        </p:nvGrpSpPr>
        <p:grpSpPr>
          <a:xfrm>
            <a:off x="356467" y="3193012"/>
            <a:ext cx="1738974" cy="1496609"/>
            <a:chOff x="486552" y="2823534"/>
            <a:chExt cx="2318632" cy="1995479"/>
          </a:xfrm>
        </p:grpSpPr>
        <p:sp>
          <p:nvSpPr>
            <p:cNvPr id="4" name="TextBox 3"/>
            <p:cNvSpPr txBox="1"/>
            <p:nvPr/>
          </p:nvSpPr>
          <p:spPr>
            <a:xfrm>
              <a:off x="773120" y="4049572"/>
              <a:ext cx="1305200" cy="769441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es-ES_tradnl" sz="1050" b="1" kern="1400" spc="75" dirty="0">
                  <a:solidFill>
                    <a:srgbClr val="595959"/>
                  </a:solidFill>
                  <a:latin typeface="Arial Narrow"/>
                  <a:cs typeface="Arial Narrow"/>
                </a:rPr>
                <a:t>Derechos</a:t>
              </a:r>
            </a:p>
            <a:p>
              <a:r>
                <a:rPr lang="es-ES_tradnl" sz="1050" b="1" kern="1400" spc="75" dirty="0">
                  <a:solidFill>
                    <a:srgbClr val="595959"/>
                  </a:solidFill>
                  <a:latin typeface="Arial Narrow"/>
                  <a:cs typeface="Arial Narrow"/>
                </a:rPr>
                <a:t>Problemas Necesidades</a:t>
              </a:r>
              <a:endParaRPr lang="en-US" sz="1050" b="1" kern="1400" spc="75" dirty="0">
                <a:solidFill>
                  <a:srgbClr val="595959"/>
                </a:solidFill>
                <a:latin typeface="Arial Narrow"/>
                <a:cs typeface="Arial Narrow"/>
              </a:endParaRP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86552" y="2823534"/>
              <a:ext cx="2318632" cy="1192713"/>
            </a:xfrm>
            <a:prstGeom prst="rect">
              <a:avLst/>
            </a:prstGeom>
          </p:spPr>
        </p:pic>
      </p:grpSp>
      <p:grpSp>
        <p:nvGrpSpPr>
          <p:cNvPr id="3" name="Grupo 2"/>
          <p:cNvGrpSpPr/>
          <p:nvPr/>
        </p:nvGrpSpPr>
        <p:grpSpPr>
          <a:xfrm>
            <a:off x="6516096" y="2810674"/>
            <a:ext cx="2378186" cy="2068052"/>
            <a:chOff x="8434511" y="2729900"/>
            <a:chExt cx="3170914" cy="2757402"/>
          </a:xfrm>
        </p:grpSpPr>
        <p:sp>
          <p:nvSpPr>
            <p:cNvPr id="5" name="TextBox 4"/>
            <p:cNvSpPr txBox="1"/>
            <p:nvPr/>
          </p:nvSpPr>
          <p:spPr>
            <a:xfrm>
              <a:off x="8434511" y="4071530"/>
              <a:ext cx="3170914" cy="1415772"/>
            </a:xfrm>
            <a:prstGeom prst="rect">
              <a:avLst/>
            </a:prstGeom>
            <a:solidFill>
              <a:srgbClr val="FFFFFF"/>
            </a:solidFill>
            <a:ln w="38100" cmpd="sng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s-CO" sz="1050" b="1" u="sng" kern="1400" spc="75" dirty="0">
                  <a:solidFill>
                    <a:srgbClr val="404040"/>
                  </a:solidFill>
                  <a:latin typeface="Arial Narrow"/>
                  <a:cs typeface="Arial Narrow"/>
                </a:rPr>
                <a:t>Generar resultados </a:t>
              </a:r>
              <a:r>
                <a:rPr lang="es-CO" sz="1050" b="1" kern="1400" spc="75" dirty="0">
                  <a:solidFill>
                    <a:prstClr val="white">
                      <a:lumMod val="50000"/>
                    </a:prstClr>
                  </a:solidFill>
                  <a:latin typeface="Arial Narrow"/>
                  <a:cs typeface="Arial Narrow"/>
                </a:rPr>
                <a:t>que atiendan </a:t>
              </a:r>
              <a:br>
                <a:rPr lang="es-CO" sz="1050" b="1" kern="1400" spc="75" dirty="0">
                  <a:solidFill>
                    <a:prstClr val="white">
                      <a:lumMod val="50000"/>
                    </a:prstClr>
                  </a:solidFill>
                  <a:latin typeface="Arial Narrow"/>
                  <a:cs typeface="Arial Narrow"/>
                </a:rPr>
              </a:br>
              <a:r>
                <a:rPr lang="es-CO" sz="1050" b="1" kern="1400" spc="75" dirty="0">
                  <a:solidFill>
                    <a:prstClr val="white">
                      <a:lumMod val="50000"/>
                    </a:prstClr>
                  </a:solidFill>
                  <a:latin typeface="Arial Narrow"/>
                  <a:cs typeface="Arial Narrow"/>
                </a:rPr>
                <a:t>los planes de desarrollo y garanticen los derechos, resuelvan </a:t>
              </a:r>
              <a:br>
                <a:rPr lang="es-CO" sz="1050" b="1" kern="1400" spc="75" dirty="0">
                  <a:solidFill>
                    <a:prstClr val="white">
                      <a:lumMod val="50000"/>
                    </a:prstClr>
                  </a:solidFill>
                  <a:latin typeface="Arial Narrow"/>
                  <a:cs typeface="Arial Narrow"/>
                </a:rPr>
              </a:br>
              <a:r>
                <a:rPr lang="es-CO" sz="1050" b="1" kern="1400" spc="75" dirty="0">
                  <a:solidFill>
                    <a:prstClr val="white">
                      <a:lumMod val="50000"/>
                    </a:prstClr>
                  </a:solidFill>
                  <a:latin typeface="Arial Narrow"/>
                  <a:cs typeface="Arial Narrow"/>
                </a:rPr>
                <a:t>las necesidades y problemas </a:t>
              </a:r>
              <a:br>
                <a:rPr lang="es-CO" sz="1050" b="1" kern="1400" spc="75" dirty="0">
                  <a:solidFill>
                    <a:prstClr val="white">
                      <a:lumMod val="50000"/>
                    </a:prstClr>
                  </a:solidFill>
                  <a:latin typeface="Arial Narrow"/>
                  <a:cs typeface="Arial Narrow"/>
                </a:rPr>
              </a:br>
              <a:r>
                <a:rPr lang="es-CO" sz="1050" b="1" kern="1400" spc="75" dirty="0">
                  <a:solidFill>
                    <a:prstClr val="white">
                      <a:lumMod val="50000"/>
                    </a:prstClr>
                  </a:solidFill>
                  <a:latin typeface="Arial Narrow"/>
                  <a:cs typeface="Arial Narrow"/>
                </a:rPr>
                <a:t>de los ciudadanos con integridad </a:t>
              </a:r>
              <a:br>
                <a:rPr lang="es-CO" sz="1050" b="1" kern="1400" spc="75" dirty="0">
                  <a:solidFill>
                    <a:prstClr val="white">
                      <a:lumMod val="50000"/>
                    </a:prstClr>
                  </a:solidFill>
                  <a:latin typeface="Arial Narrow"/>
                  <a:cs typeface="Arial Narrow"/>
                </a:rPr>
              </a:br>
              <a:r>
                <a:rPr lang="es-CO" sz="1050" b="1" kern="1400" spc="75" dirty="0">
                  <a:solidFill>
                    <a:prstClr val="white">
                      <a:lumMod val="50000"/>
                    </a:prstClr>
                  </a:solidFill>
                  <a:latin typeface="Arial Narrow"/>
                  <a:cs typeface="Arial Narrow"/>
                </a:rPr>
                <a:t>y calidad en el servicio</a:t>
              </a: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417197" y="2729900"/>
              <a:ext cx="1803381" cy="1316755"/>
            </a:xfrm>
            <a:prstGeom prst="rect">
              <a:avLst/>
            </a:prstGeom>
          </p:spPr>
        </p:pic>
      </p:grpSp>
      <p:sp>
        <p:nvSpPr>
          <p:cNvPr id="26" name="Rectangle 8"/>
          <p:cNvSpPr/>
          <p:nvPr/>
        </p:nvSpPr>
        <p:spPr>
          <a:xfrm>
            <a:off x="8799286" y="2042652"/>
            <a:ext cx="234101" cy="134725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grpSp>
        <p:nvGrpSpPr>
          <p:cNvPr id="12" name="Grupo 11"/>
          <p:cNvGrpSpPr/>
          <p:nvPr/>
        </p:nvGrpSpPr>
        <p:grpSpPr>
          <a:xfrm>
            <a:off x="2302933" y="1464733"/>
            <a:ext cx="3979334" cy="1092200"/>
            <a:chOff x="3070578" y="1952978"/>
            <a:chExt cx="5305778" cy="1456266"/>
          </a:xfrm>
        </p:grpSpPr>
        <p:sp>
          <p:nvSpPr>
            <p:cNvPr id="19" name="TextBox 18"/>
            <p:cNvSpPr txBox="1"/>
            <p:nvPr/>
          </p:nvSpPr>
          <p:spPr>
            <a:xfrm>
              <a:off x="5206620" y="2165326"/>
              <a:ext cx="178180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1200" b="1" kern="1400" spc="75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 Narrow"/>
                  <a:cs typeface="Arial Narrow"/>
                </a:rPr>
                <a:t>Dirigir y planear</a:t>
              </a:r>
              <a:endParaRPr lang="en-US" sz="1200" b="1" kern="1400" spc="75" dirty="0">
                <a:solidFill>
                  <a:prstClr val="black">
                    <a:lumMod val="75000"/>
                    <a:lumOff val="25000"/>
                  </a:prstClr>
                </a:solidFill>
                <a:latin typeface="Arial Narrow"/>
                <a:cs typeface="Arial Narrow"/>
              </a:endParaRPr>
            </a:p>
          </p:txBody>
        </p:sp>
        <p:pic>
          <p:nvPicPr>
            <p:cNvPr id="8" name="Imagen 7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091" t="28385" r="31511" b="50450"/>
            <a:stretch/>
          </p:blipFill>
          <p:spPr>
            <a:xfrm>
              <a:off x="3070578" y="1952978"/>
              <a:ext cx="5305778" cy="1456266"/>
            </a:xfrm>
            <a:prstGeom prst="rect">
              <a:avLst/>
            </a:prstGeom>
          </p:spPr>
        </p:pic>
      </p:grpSp>
      <p:grpSp>
        <p:nvGrpSpPr>
          <p:cNvPr id="16" name="Grupo 15"/>
          <p:cNvGrpSpPr/>
          <p:nvPr/>
        </p:nvGrpSpPr>
        <p:grpSpPr>
          <a:xfrm>
            <a:off x="4445000" y="1667934"/>
            <a:ext cx="2235200" cy="2252134"/>
            <a:chOff x="5926666" y="2223911"/>
            <a:chExt cx="2980267" cy="3002845"/>
          </a:xfrm>
        </p:grpSpPr>
        <p:sp>
          <p:nvSpPr>
            <p:cNvPr id="22" name="TextBox 21"/>
            <p:cNvSpPr txBox="1"/>
            <p:nvPr/>
          </p:nvSpPr>
          <p:spPr>
            <a:xfrm>
              <a:off x="7732348" y="3341623"/>
              <a:ext cx="955781" cy="61555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1200" b="1" kern="1400" spc="75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 Narrow"/>
                  <a:cs typeface="Arial Narrow"/>
                </a:rPr>
                <a:t>Ejecutar</a:t>
              </a:r>
              <a:endParaRPr lang="en-US" sz="1200" b="1" kern="1400" spc="75" dirty="0">
                <a:solidFill>
                  <a:prstClr val="black">
                    <a:lumMod val="75000"/>
                    <a:lumOff val="25000"/>
                  </a:prstClr>
                </a:solidFill>
                <a:latin typeface="Arial Narrow"/>
                <a:cs typeface="Arial Narrow"/>
              </a:endParaRPr>
            </a:p>
          </p:txBody>
        </p:sp>
        <p:pic>
          <p:nvPicPr>
            <p:cNvPr id="13" name="Imagen 12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598" t="32420" r="26952" b="23805"/>
            <a:stretch/>
          </p:blipFill>
          <p:spPr>
            <a:xfrm>
              <a:off x="5926666" y="2223911"/>
              <a:ext cx="2980267" cy="3002845"/>
            </a:xfrm>
            <a:prstGeom prst="rect">
              <a:avLst/>
            </a:prstGeom>
          </p:spPr>
        </p:pic>
      </p:grpSp>
      <p:grpSp>
        <p:nvGrpSpPr>
          <p:cNvPr id="36" name="Grupo 35"/>
          <p:cNvGrpSpPr/>
          <p:nvPr/>
        </p:nvGrpSpPr>
        <p:grpSpPr>
          <a:xfrm>
            <a:off x="2286000" y="2006601"/>
            <a:ext cx="2607734" cy="1879600"/>
            <a:chOff x="3048000" y="2675467"/>
            <a:chExt cx="3476978" cy="2506133"/>
          </a:xfrm>
        </p:grpSpPr>
        <p:pic>
          <p:nvPicPr>
            <p:cNvPr id="35" name="Imagen 34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981" t="39002" r="46493" b="24463"/>
            <a:stretch/>
          </p:blipFill>
          <p:spPr>
            <a:xfrm>
              <a:off x="3048000" y="2675467"/>
              <a:ext cx="3476978" cy="2506133"/>
            </a:xfrm>
            <a:prstGeom prst="rect">
              <a:avLst/>
            </a:prstGeom>
          </p:spPr>
        </p:pic>
        <p:sp>
          <p:nvSpPr>
            <p:cNvPr id="40" name="TextBox 24"/>
            <p:cNvSpPr txBox="1"/>
            <p:nvPr/>
          </p:nvSpPr>
          <p:spPr>
            <a:xfrm>
              <a:off x="3392040" y="3572238"/>
              <a:ext cx="1930941" cy="8156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sz="1125" b="1" kern="1400" spc="75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 Narrow"/>
                  <a:cs typeface="Arial Narrow"/>
                </a:rPr>
                <a:t>  Hacer </a:t>
              </a:r>
            </a:p>
            <a:p>
              <a:r>
                <a:rPr lang="es-ES_tradnl" sz="1125" b="1" kern="1400" spc="75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 Narrow"/>
                  <a:cs typeface="Arial Narrow"/>
                </a:rPr>
                <a:t>seguimiento </a:t>
              </a:r>
              <a:br>
                <a:rPr lang="es-ES_tradnl" sz="1125" b="1" kern="1400" spc="75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 Narrow"/>
                  <a:cs typeface="Arial Narrow"/>
                </a:rPr>
              </a:br>
              <a:r>
                <a:rPr lang="es-ES_tradnl" sz="1125" b="1" kern="1400" spc="75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 Narrow"/>
                  <a:cs typeface="Arial Narrow"/>
                </a:rPr>
                <a:t>      y evaluar</a:t>
              </a:r>
              <a:endParaRPr lang="en-US" sz="1125" b="1" kern="1400" spc="75" dirty="0">
                <a:solidFill>
                  <a:prstClr val="black">
                    <a:lumMod val="75000"/>
                    <a:lumOff val="25000"/>
                  </a:prstClr>
                </a:solidFill>
                <a:latin typeface="Arial Narrow"/>
                <a:cs typeface="Arial Narrow"/>
              </a:endParaRPr>
            </a:p>
          </p:txBody>
        </p:sp>
      </p:grpSp>
      <p:grpSp>
        <p:nvGrpSpPr>
          <p:cNvPr id="24" name="Grupo 23"/>
          <p:cNvGrpSpPr/>
          <p:nvPr/>
        </p:nvGrpSpPr>
        <p:grpSpPr>
          <a:xfrm>
            <a:off x="25785" y="0"/>
            <a:ext cx="9141714" cy="5144786"/>
            <a:chOff x="3048" y="-1"/>
            <a:chExt cx="12188952" cy="6859715"/>
          </a:xfrm>
        </p:grpSpPr>
        <p:pic>
          <p:nvPicPr>
            <p:cNvPr id="25" name="Imagen 2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8" y="-1"/>
              <a:ext cx="12188952" cy="6859715"/>
            </a:xfrm>
            <a:prstGeom prst="rect">
              <a:avLst/>
            </a:prstGeom>
          </p:spPr>
        </p:pic>
        <p:sp>
          <p:nvSpPr>
            <p:cNvPr id="27" name="TextBox 10"/>
            <p:cNvSpPr txBox="1"/>
            <p:nvPr/>
          </p:nvSpPr>
          <p:spPr>
            <a:xfrm>
              <a:off x="5336671" y="1364712"/>
              <a:ext cx="128951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1200" b="1" kern="1400" spc="75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 Narrow"/>
                  <a:cs typeface="Arial Narrow"/>
                </a:rPr>
                <a:t>Controlar</a:t>
              </a:r>
              <a:endParaRPr lang="en-US" sz="825" b="1" kern="1400" spc="75" dirty="0">
                <a:solidFill>
                  <a:prstClr val="black">
                    <a:lumMod val="75000"/>
                    <a:lumOff val="25000"/>
                  </a:prstClr>
                </a:solidFill>
                <a:latin typeface="Arial Narrow"/>
                <a:cs typeface="Arial Narrow"/>
              </a:endParaRPr>
            </a:p>
          </p:txBody>
        </p:sp>
      </p:grpSp>
      <p:sp>
        <p:nvSpPr>
          <p:cNvPr id="6" name="5 Rectángulo"/>
          <p:cNvSpPr/>
          <p:nvPr/>
        </p:nvSpPr>
        <p:spPr>
          <a:xfrm>
            <a:off x="3962400" y="2181225"/>
            <a:ext cx="1028700" cy="5350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350">
              <a:solidFill>
                <a:prstClr val="white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4026001" y="2369010"/>
            <a:ext cx="9014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500" b="1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Calidad y </a:t>
            </a:r>
            <a:r>
              <a:rPr lang="es-CO" sz="1500" b="1" u="sng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Confianza</a:t>
            </a:r>
          </a:p>
        </p:txBody>
      </p:sp>
      <p:sp>
        <p:nvSpPr>
          <p:cNvPr id="28" name="Rectángulo 27"/>
          <p:cNvSpPr/>
          <p:nvPr/>
        </p:nvSpPr>
        <p:spPr>
          <a:xfrm>
            <a:off x="6610994" y="26162"/>
            <a:ext cx="21883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800" b="1" dirty="0">
                <a:solidFill>
                  <a:srgbClr val="004CFF"/>
                </a:solidFill>
                <a:effectLst>
                  <a:outerShdw blurRad="139700" algn="ctr" rotWithShape="0">
                    <a:prstClr val="black">
                      <a:alpha val="25000"/>
                    </a:prstClr>
                  </a:outerShdw>
                </a:effectLst>
              </a:rPr>
              <a:t>CONTEXTO</a:t>
            </a:r>
          </a:p>
        </p:txBody>
      </p:sp>
    </p:spTree>
    <p:extLst>
      <p:ext uri="{BB962C8B-B14F-4D97-AF65-F5344CB8AC3E}">
        <p14:creationId xmlns:p14="http://schemas.microsoft.com/office/powerpoint/2010/main" val="2086757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6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0" y="0"/>
            <a:ext cx="2201014" cy="5143500"/>
          </a:xfrm>
          <a:prstGeom prst="rect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50" dirty="0"/>
          </a:p>
        </p:txBody>
      </p:sp>
      <p:sp>
        <p:nvSpPr>
          <p:cNvPr id="12" name="Rectángulo 11"/>
          <p:cNvSpPr/>
          <p:nvPr/>
        </p:nvSpPr>
        <p:spPr>
          <a:xfrm>
            <a:off x="79354" y="2310140"/>
            <a:ext cx="21883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800" b="1" dirty="0">
                <a:solidFill>
                  <a:schemeClr val="bg1"/>
                </a:solidFill>
                <a:effectLst>
                  <a:outerShdw blurRad="139700" algn="ctr" rotWithShape="0">
                    <a:prstClr val="black">
                      <a:alpha val="25000"/>
                    </a:prstClr>
                  </a:outerShdw>
                </a:effectLst>
              </a:rPr>
              <a:t>CONTEXTO</a:t>
            </a:r>
          </a:p>
        </p:txBody>
      </p:sp>
      <p:pic>
        <p:nvPicPr>
          <p:cNvPr id="9" name="Picture 1" descr="logo_mipg_FINAL_tell-02.png">
            <a:extLst>
              <a:ext uri="{FF2B5EF4-FFF2-40B4-BE49-F238E27FC236}">
                <a16:creationId xmlns:a16="http://schemas.microsoft.com/office/drawing/2014/main" id="{03C17C48-D86B-4BC0-A883-44A06770DFC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211" t="32792" r="17654" b="30979"/>
          <a:stretch/>
        </p:blipFill>
        <p:spPr>
          <a:xfrm>
            <a:off x="2413441" y="610977"/>
            <a:ext cx="2731956" cy="839489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l="24800" t="15701" r="18500" b="64700"/>
          <a:stretch/>
        </p:blipFill>
        <p:spPr>
          <a:xfrm>
            <a:off x="5332176" y="668132"/>
            <a:ext cx="2768216" cy="538264"/>
          </a:xfrm>
          <a:prstGeom prst="rect">
            <a:avLst/>
          </a:prstGeom>
        </p:spPr>
      </p:pic>
      <p:sp>
        <p:nvSpPr>
          <p:cNvPr id="17" name="Rectangle 44"/>
          <p:cNvSpPr/>
          <p:nvPr/>
        </p:nvSpPr>
        <p:spPr>
          <a:xfrm>
            <a:off x="2552709" y="2098814"/>
            <a:ext cx="37444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u="sng" kern="0" dirty="0" err="1">
                <a:solidFill>
                  <a:srgbClr val="000000">
                    <a:lumMod val="75000"/>
                    <a:lumOff val="25000"/>
                  </a:srgbClr>
                </a:solidFill>
                <a:cs typeface="Arial"/>
                <a:sym typeface="Arial"/>
              </a:rPr>
              <a:t>Plan</a:t>
            </a:r>
            <a:r>
              <a:rPr lang="pt-BR" sz="2000" b="1" u="sng" kern="0" dirty="0">
                <a:solidFill>
                  <a:srgbClr val="000000">
                    <a:lumMod val="75000"/>
                    <a:lumOff val="25000"/>
                  </a:srgbClr>
                </a:solidFill>
                <a:cs typeface="Arial"/>
                <a:sym typeface="Arial"/>
              </a:rPr>
              <a:t> </a:t>
            </a:r>
            <a:r>
              <a:rPr lang="pt-BR" sz="2000" b="1" u="sng" kern="0" dirty="0" err="1">
                <a:solidFill>
                  <a:srgbClr val="000000">
                    <a:lumMod val="75000"/>
                    <a:lumOff val="25000"/>
                  </a:srgbClr>
                </a:solidFill>
                <a:cs typeface="Arial"/>
                <a:sym typeface="Arial"/>
              </a:rPr>
              <a:t>Anticorrupción</a:t>
            </a:r>
            <a:r>
              <a:rPr lang="pt-BR" sz="2000" b="1" u="sng" kern="0" dirty="0">
                <a:solidFill>
                  <a:srgbClr val="000000">
                    <a:lumMod val="75000"/>
                    <a:lumOff val="25000"/>
                  </a:srgbClr>
                </a:solidFill>
                <a:cs typeface="Arial"/>
                <a:sym typeface="Arial"/>
              </a:rPr>
              <a:t> y de </a:t>
            </a:r>
            <a:r>
              <a:rPr lang="pt-BR" sz="2000" b="1" u="sng" kern="0" dirty="0" err="1">
                <a:solidFill>
                  <a:srgbClr val="000000">
                    <a:lumMod val="75000"/>
                    <a:lumOff val="25000"/>
                  </a:srgbClr>
                </a:solidFill>
                <a:cs typeface="Arial"/>
                <a:sym typeface="Arial"/>
              </a:rPr>
              <a:t>Atención</a:t>
            </a:r>
            <a:r>
              <a:rPr lang="pt-BR" sz="2000" b="1" u="sng" kern="0" dirty="0">
                <a:solidFill>
                  <a:srgbClr val="000000">
                    <a:lumMod val="75000"/>
                    <a:lumOff val="25000"/>
                  </a:srgbClr>
                </a:solidFill>
                <a:cs typeface="Arial"/>
                <a:sym typeface="Arial"/>
              </a:rPr>
              <a:t> al </a:t>
            </a:r>
            <a:r>
              <a:rPr lang="pt-BR" sz="2000" b="1" u="sng" kern="0" dirty="0" err="1">
                <a:solidFill>
                  <a:srgbClr val="000000">
                    <a:lumMod val="75000"/>
                    <a:lumOff val="25000"/>
                  </a:srgbClr>
                </a:solidFill>
                <a:cs typeface="Arial"/>
                <a:sym typeface="Arial"/>
              </a:rPr>
              <a:t>Ciudadano</a:t>
            </a:r>
            <a:endParaRPr lang="pt-BR" sz="2000" b="1" u="sng" kern="0" dirty="0">
              <a:solidFill>
                <a:srgbClr val="000000">
                  <a:lumMod val="75000"/>
                  <a:lumOff val="25000"/>
                </a:srgbClr>
              </a:solidFill>
              <a:cs typeface="Arial"/>
              <a:sym typeface="Arial"/>
            </a:endParaRPr>
          </a:p>
        </p:txBody>
      </p:sp>
      <p:sp>
        <p:nvSpPr>
          <p:cNvPr id="21" name="Rectangle 44"/>
          <p:cNvSpPr/>
          <p:nvPr/>
        </p:nvSpPr>
        <p:spPr>
          <a:xfrm>
            <a:off x="2574006" y="3604916"/>
            <a:ext cx="395516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u="sng" kern="0" dirty="0">
                <a:solidFill>
                  <a:srgbClr val="000000">
                    <a:lumMod val="75000"/>
                    <a:lumOff val="25000"/>
                  </a:srgbClr>
                </a:solidFill>
                <a:cs typeface="Arial"/>
                <a:sym typeface="Arial"/>
              </a:rPr>
              <a:t>Agenda </a:t>
            </a:r>
            <a:r>
              <a:rPr lang="pt-BR" sz="2000" b="1" u="sng" kern="0" dirty="0" err="1">
                <a:solidFill>
                  <a:srgbClr val="000000">
                    <a:lumMod val="75000"/>
                    <a:lumOff val="25000"/>
                  </a:srgbClr>
                </a:solidFill>
                <a:cs typeface="Arial"/>
                <a:sym typeface="Arial"/>
              </a:rPr>
              <a:t>Regulatoria</a:t>
            </a:r>
            <a:endParaRPr lang="pt-BR" sz="2000" b="1" u="sng" kern="0" dirty="0">
              <a:solidFill>
                <a:srgbClr val="000000">
                  <a:lumMod val="75000"/>
                  <a:lumOff val="25000"/>
                </a:srgbClr>
              </a:solidFill>
              <a:cs typeface="Arial"/>
              <a:sym typeface="Arial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3190" y="1599642"/>
            <a:ext cx="1944216" cy="1944216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7020272" y="2545090"/>
            <a:ext cx="16746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dirty="0">
                <a:solidFill>
                  <a:schemeClr val="bg1"/>
                </a:solidFill>
              </a:rPr>
              <a:t>Racionalización de trámites </a:t>
            </a:r>
          </a:p>
        </p:txBody>
      </p:sp>
    </p:spTree>
    <p:extLst>
      <p:ext uri="{BB962C8B-B14F-4D97-AF65-F5344CB8AC3E}">
        <p14:creationId xmlns:p14="http://schemas.microsoft.com/office/powerpoint/2010/main" val="163427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6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Diagrama 12"/>
          <p:cNvGraphicFramePr/>
          <p:nvPr>
            <p:extLst>
              <p:ext uri="{D42A27DB-BD31-4B8C-83A1-F6EECF244321}">
                <p14:modId xmlns:p14="http://schemas.microsoft.com/office/powerpoint/2010/main" val="2951697255"/>
              </p:ext>
            </p:extLst>
          </p:nvPr>
        </p:nvGraphicFramePr>
        <p:xfrm>
          <a:off x="3275856" y="1131590"/>
          <a:ext cx="4385030" cy="3771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Rectángulo 13">
            <a:extLst>
              <a:ext uri="{FF2B5EF4-FFF2-40B4-BE49-F238E27FC236}">
                <a16:creationId xmlns:a16="http://schemas.microsoft.com/office/drawing/2014/main" id="{19F63131-C3EF-4198-9057-A3552DADD22C}"/>
              </a:ext>
            </a:extLst>
          </p:cNvPr>
          <p:cNvSpPr/>
          <p:nvPr/>
        </p:nvSpPr>
        <p:spPr>
          <a:xfrm>
            <a:off x="6313868" y="999902"/>
            <a:ext cx="993196" cy="720080"/>
          </a:xfrm>
          <a:prstGeom prst="rect">
            <a:avLst/>
          </a:prstGeom>
          <a:solidFill>
            <a:srgbClr val="3366FF"/>
          </a:solidFill>
          <a:ln>
            <a:solidFill>
              <a:srgbClr val="EEB1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Octubre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2018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19F63131-C3EF-4198-9057-A3552DADD22C}"/>
              </a:ext>
            </a:extLst>
          </p:cNvPr>
          <p:cNvSpPr/>
          <p:nvPr/>
        </p:nvSpPr>
        <p:spPr>
          <a:xfrm>
            <a:off x="7307064" y="3302988"/>
            <a:ext cx="1058524" cy="648072"/>
          </a:xfrm>
          <a:prstGeom prst="rect">
            <a:avLst/>
          </a:prstGeom>
          <a:solidFill>
            <a:srgbClr val="3366FF"/>
          </a:solidFill>
          <a:ln>
            <a:solidFill>
              <a:srgbClr val="EEB1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Noviembre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2018</a:t>
            </a: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19F63131-C3EF-4198-9057-A3552DADD22C}"/>
              </a:ext>
            </a:extLst>
          </p:cNvPr>
          <p:cNvSpPr/>
          <p:nvPr/>
        </p:nvSpPr>
        <p:spPr>
          <a:xfrm>
            <a:off x="3563814" y="4302096"/>
            <a:ext cx="942396" cy="576064"/>
          </a:xfrm>
          <a:prstGeom prst="rect">
            <a:avLst/>
          </a:prstGeom>
          <a:solidFill>
            <a:srgbClr val="3366FF"/>
          </a:solidFill>
          <a:ln>
            <a:solidFill>
              <a:srgbClr val="EEB1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Ene-Dic</a:t>
            </a:r>
            <a:endParaRPr lang="en-US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2019</a:t>
            </a: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19F63131-C3EF-4198-9057-A3552DADD22C}"/>
              </a:ext>
            </a:extLst>
          </p:cNvPr>
          <p:cNvSpPr/>
          <p:nvPr/>
        </p:nvSpPr>
        <p:spPr>
          <a:xfrm>
            <a:off x="2734676" y="2211710"/>
            <a:ext cx="792088" cy="446964"/>
          </a:xfrm>
          <a:prstGeom prst="rect">
            <a:avLst/>
          </a:prstGeom>
          <a:solidFill>
            <a:srgbClr val="3366FF"/>
          </a:solidFill>
          <a:ln>
            <a:solidFill>
              <a:srgbClr val="EEB1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Ene-Dic</a:t>
            </a:r>
            <a:endParaRPr lang="en-US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2019</a:t>
            </a:r>
          </a:p>
        </p:txBody>
      </p:sp>
      <p:pic>
        <p:nvPicPr>
          <p:cNvPr id="9" name="Picture 1" descr="logo_mipg_FINAL_tell-02.png">
            <a:extLst>
              <a:ext uri="{FF2B5EF4-FFF2-40B4-BE49-F238E27FC236}">
                <a16:creationId xmlns:a16="http://schemas.microsoft.com/office/drawing/2014/main" id="{03C17C48-D86B-4BC0-A883-44A06770DFC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211" t="32792" r="17654" b="30979"/>
          <a:stretch/>
        </p:blipFill>
        <p:spPr>
          <a:xfrm>
            <a:off x="6912953" y="4406784"/>
            <a:ext cx="2042190" cy="627534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8"/>
          <a:srcRect l="24800" t="15701" r="18500" b="64700"/>
          <a:stretch/>
        </p:blipFill>
        <p:spPr>
          <a:xfrm>
            <a:off x="6313868" y="-1030902"/>
            <a:ext cx="3240360" cy="630070"/>
          </a:xfrm>
          <a:prstGeom prst="rect">
            <a:avLst/>
          </a:prstGeom>
        </p:spPr>
      </p:pic>
      <p:sp>
        <p:nvSpPr>
          <p:cNvPr id="15" name="Rectángulo 14"/>
          <p:cNvSpPr/>
          <p:nvPr/>
        </p:nvSpPr>
        <p:spPr>
          <a:xfrm>
            <a:off x="0" y="0"/>
            <a:ext cx="2201014" cy="5143500"/>
          </a:xfrm>
          <a:prstGeom prst="rect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50" dirty="0"/>
          </a:p>
        </p:txBody>
      </p:sp>
      <p:sp>
        <p:nvSpPr>
          <p:cNvPr id="21" name="Rectángulo 20"/>
          <p:cNvSpPr/>
          <p:nvPr/>
        </p:nvSpPr>
        <p:spPr>
          <a:xfrm>
            <a:off x="79354" y="2310140"/>
            <a:ext cx="21883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800" b="1" dirty="0">
                <a:solidFill>
                  <a:schemeClr val="bg1"/>
                </a:solidFill>
                <a:effectLst>
                  <a:outerShdw blurRad="139700" algn="ctr" rotWithShape="0">
                    <a:prstClr val="black">
                      <a:alpha val="25000"/>
                    </a:prstClr>
                  </a:outerShdw>
                </a:effectLst>
              </a:rPr>
              <a:t>CONTEXTO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2320900" y="255945"/>
            <a:ext cx="499027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000" b="1" dirty="0">
                <a:effectLst>
                  <a:outerShdw blurRad="139700" algn="ctr" rotWithShape="0">
                    <a:prstClr val="black">
                      <a:alpha val="25000"/>
                    </a:prstClr>
                  </a:outerShdw>
                </a:effectLst>
              </a:rPr>
              <a:t>Participaci</a:t>
            </a:r>
            <a:r>
              <a:rPr lang="es-ES" sz="2000" b="1" dirty="0" err="1">
                <a:effectLst>
                  <a:outerShdw blurRad="139700" algn="ctr" rotWithShape="0">
                    <a:prstClr val="black">
                      <a:alpha val="25000"/>
                    </a:prstClr>
                  </a:outerShdw>
                </a:effectLst>
              </a:rPr>
              <a:t>ón</a:t>
            </a:r>
            <a:r>
              <a:rPr lang="es-ES" sz="2000" b="1" dirty="0">
                <a:effectLst>
                  <a:outerShdw blurRad="139700" algn="ctr" rotWithShape="0">
                    <a:prstClr val="black">
                      <a:alpha val="25000"/>
                    </a:prstClr>
                  </a:outerShdw>
                </a:effectLst>
              </a:rPr>
              <a:t> Ciudadana en la Gestión</a:t>
            </a:r>
            <a:endParaRPr lang="es-CO" sz="2000" b="1" dirty="0">
              <a:effectLst>
                <a:outerShdw blurRad="139700" algn="ctr" rotWithShape="0">
                  <a:prstClr val="black">
                    <a:alpha val="25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14788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6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decel="6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decel="6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decel="6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2" decel="6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8" decel="6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9" grpId="0" animBg="1"/>
      <p:bldP spid="20" grpId="0" animBg="1"/>
      <p:bldP spid="21" grpId="0" build="p"/>
      <p:bldP spid="11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19F63131-C3EF-4198-9057-A3552DADD22C}"/>
              </a:ext>
            </a:extLst>
          </p:cNvPr>
          <p:cNvSpPr/>
          <p:nvPr/>
        </p:nvSpPr>
        <p:spPr>
          <a:xfrm>
            <a:off x="438998" y="2301247"/>
            <a:ext cx="1137212" cy="1137212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EA1F01F7-8D40-4E72-97D6-B2D1DA8CD803}"/>
              </a:ext>
            </a:extLst>
          </p:cNvPr>
          <p:cNvSpPr/>
          <p:nvPr/>
        </p:nvSpPr>
        <p:spPr>
          <a:xfrm>
            <a:off x="1" y="0"/>
            <a:ext cx="9144000" cy="816215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b="1" dirty="0">
                <a:solidFill>
                  <a:schemeClr val="bg1"/>
                </a:solidFill>
              </a:rPr>
              <a:t>CONVOCATORIA. PROCESO DE PARTICIPACIÓN</a:t>
            </a: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E627DEB0-661D-4B64-8660-C3456055667C}"/>
              </a:ext>
            </a:extLst>
          </p:cNvPr>
          <p:cNvCxnSpPr>
            <a:stCxn id="3" idx="3"/>
          </p:cNvCxnSpPr>
          <p:nvPr/>
        </p:nvCxnSpPr>
        <p:spPr>
          <a:xfrm>
            <a:off x="1576210" y="2869853"/>
            <a:ext cx="7567791" cy="838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ángulo 31">
            <a:extLst>
              <a:ext uri="{FF2B5EF4-FFF2-40B4-BE49-F238E27FC236}">
                <a16:creationId xmlns:a16="http://schemas.microsoft.com/office/drawing/2014/main" id="{31249944-B4FA-4782-A4FC-20B7C191E13E}"/>
              </a:ext>
            </a:extLst>
          </p:cNvPr>
          <p:cNvSpPr/>
          <p:nvPr/>
        </p:nvSpPr>
        <p:spPr>
          <a:xfrm>
            <a:off x="35496" y="3414397"/>
            <a:ext cx="1944216" cy="9257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</a:rPr>
              <a:t>Prepárese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43" name="Rectángulo 42">
            <a:extLst>
              <a:ext uri="{FF2B5EF4-FFF2-40B4-BE49-F238E27FC236}">
                <a16:creationId xmlns:a16="http://schemas.microsoft.com/office/drawing/2014/main" id="{31249944-B4FA-4782-A4FC-20B7C191E13E}"/>
              </a:ext>
            </a:extLst>
          </p:cNvPr>
          <p:cNvSpPr/>
          <p:nvPr/>
        </p:nvSpPr>
        <p:spPr>
          <a:xfrm>
            <a:off x="6251103" y="1614047"/>
            <a:ext cx="2736304" cy="5980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Prepare los </a:t>
            </a:r>
            <a:r>
              <a:rPr lang="en-US" b="1" dirty="0" err="1">
                <a:solidFill>
                  <a:schemeClr val="bg1">
                    <a:lumMod val="50000"/>
                  </a:schemeClr>
                </a:solidFill>
              </a:rPr>
              <a:t>mensajes</a:t>
            </a:r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buAutoNum type="alphaLcPeriod"/>
            </a:pPr>
            <a:r>
              <a:rPr lang="en-US" sz="1400" b="1" dirty="0" err="1">
                <a:solidFill>
                  <a:schemeClr val="bg1">
                    <a:lumMod val="50000"/>
                  </a:schemeClr>
                </a:solidFill>
              </a:rPr>
              <a:t>Objeto</a:t>
            </a:r>
            <a:r>
              <a:rPr lang="en-US" sz="1400" b="1" dirty="0">
                <a:solidFill>
                  <a:schemeClr val="bg1">
                    <a:lumMod val="50000"/>
                  </a:schemeClr>
                </a:solidFill>
              </a:rPr>
              <a:t> de la </a:t>
            </a:r>
            <a:r>
              <a:rPr lang="en-US" sz="1400" b="1" dirty="0" err="1">
                <a:solidFill>
                  <a:schemeClr val="bg1">
                    <a:lumMod val="50000"/>
                  </a:schemeClr>
                </a:solidFill>
              </a:rPr>
              <a:t>consulta</a:t>
            </a:r>
            <a:endParaRPr lang="en-US" sz="1400" b="1" dirty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buAutoNum type="alphaLcPeriod"/>
            </a:pPr>
            <a:r>
              <a:rPr lang="en-US" sz="1400" b="1" dirty="0" err="1">
                <a:solidFill>
                  <a:schemeClr val="bg1">
                    <a:lumMod val="50000"/>
                  </a:schemeClr>
                </a:solidFill>
              </a:rPr>
              <a:t>Cómo</a:t>
            </a:r>
            <a:r>
              <a:rPr lang="en-US" sz="14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b="1" dirty="0" err="1">
                <a:solidFill>
                  <a:schemeClr val="bg1">
                    <a:lumMod val="50000"/>
                  </a:schemeClr>
                </a:solidFill>
              </a:rPr>
              <a:t>participar</a:t>
            </a:r>
            <a:endParaRPr lang="en-US" sz="1400" b="1" dirty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buAutoNum type="alphaLcPeriod"/>
            </a:pPr>
            <a:r>
              <a:rPr lang="en-US" sz="1400" b="1" dirty="0" err="1">
                <a:solidFill>
                  <a:schemeClr val="bg1">
                    <a:lumMod val="50000"/>
                  </a:schemeClr>
                </a:solidFill>
              </a:rPr>
              <a:t>Fecha</a:t>
            </a:r>
            <a:r>
              <a:rPr lang="en-US" sz="14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b="1" dirty="0" err="1">
                <a:solidFill>
                  <a:schemeClr val="bg1">
                    <a:lumMod val="50000"/>
                  </a:schemeClr>
                </a:solidFill>
              </a:rPr>
              <a:t>límite</a:t>
            </a:r>
            <a:r>
              <a:rPr lang="en-US" sz="1400" b="1" dirty="0">
                <a:solidFill>
                  <a:schemeClr val="bg1">
                    <a:lumMod val="50000"/>
                  </a:schemeClr>
                </a:solidFill>
              </a:rPr>
              <a:t> de </a:t>
            </a:r>
            <a:r>
              <a:rPr lang="en-US" sz="1400" b="1" dirty="0" err="1">
                <a:solidFill>
                  <a:schemeClr val="bg1">
                    <a:lumMod val="50000"/>
                  </a:schemeClr>
                </a:solidFill>
              </a:rPr>
              <a:t>participación</a:t>
            </a:r>
            <a:endParaRPr lang="en-US" sz="1400" b="1" dirty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buAutoNum type="alphaLcPeriod"/>
            </a:pPr>
            <a:r>
              <a:rPr lang="en-US" sz="1400" b="1" dirty="0" err="1">
                <a:solidFill>
                  <a:schemeClr val="bg1">
                    <a:lumMod val="50000"/>
                  </a:schemeClr>
                </a:solidFill>
              </a:rPr>
              <a:t>Qué</a:t>
            </a:r>
            <a:r>
              <a:rPr lang="en-US" sz="14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b="1" dirty="0" err="1">
                <a:solidFill>
                  <a:schemeClr val="bg1">
                    <a:lumMod val="50000"/>
                  </a:schemeClr>
                </a:solidFill>
              </a:rPr>
              <a:t>sucederá</a:t>
            </a:r>
            <a:r>
              <a:rPr lang="en-US" sz="14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b="1" dirty="0" err="1">
                <a:solidFill>
                  <a:schemeClr val="bg1">
                    <a:lumMod val="50000"/>
                  </a:schemeClr>
                </a:solidFill>
              </a:rPr>
              <a:t>despúes</a:t>
            </a:r>
            <a:r>
              <a:rPr lang="en-US" sz="14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pPr marL="342900" indent="-342900">
              <a:buAutoNum type="alphaLcPeriod"/>
            </a:pPr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5" name="Rectángulo 44">
            <a:extLst>
              <a:ext uri="{FF2B5EF4-FFF2-40B4-BE49-F238E27FC236}">
                <a16:creationId xmlns:a16="http://schemas.microsoft.com/office/drawing/2014/main" id="{31249944-B4FA-4782-A4FC-20B7C191E13E}"/>
              </a:ext>
            </a:extLst>
          </p:cNvPr>
          <p:cNvSpPr/>
          <p:nvPr/>
        </p:nvSpPr>
        <p:spPr>
          <a:xfrm>
            <a:off x="1979712" y="974119"/>
            <a:ext cx="2736304" cy="4190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bg1">
                    <a:lumMod val="50000"/>
                  </a:schemeClr>
                </a:solidFill>
              </a:rPr>
              <a:t>Articule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 al sector para la </a:t>
            </a:r>
            <a:r>
              <a:rPr lang="en-US" b="1" dirty="0" err="1">
                <a:solidFill>
                  <a:schemeClr val="bg1">
                    <a:lumMod val="50000"/>
                  </a:schemeClr>
                </a:solidFill>
              </a:rPr>
              <a:t>convocatoria</a:t>
            </a:r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0702" y="1637872"/>
            <a:ext cx="1045242" cy="1045242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2898176"/>
            <a:ext cx="1080120" cy="1080120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7007" y="1161232"/>
            <a:ext cx="864096" cy="864096"/>
          </a:xfrm>
          <a:prstGeom prst="rect">
            <a:avLst/>
          </a:prstGeom>
        </p:spPr>
      </p:pic>
      <p:sp>
        <p:nvSpPr>
          <p:cNvPr id="53" name="Rectángulo 52">
            <a:extLst>
              <a:ext uri="{FF2B5EF4-FFF2-40B4-BE49-F238E27FC236}">
                <a16:creationId xmlns:a16="http://schemas.microsoft.com/office/drawing/2014/main" id="{31249944-B4FA-4782-A4FC-20B7C191E13E}"/>
              </a:ext>
            </a:extLst>
          </p:cNvPr>
          <p:cNvSpPr/>
          <p:nvPr/>
        </p:nvSpPr>
        <p:spPr>
          <a:xfrm>
            <a:off x="1997714" y="4159761"/>
            <a:ext cx="4356484" cy="4121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bg1">
                    <a:lumMod val="50000"/>
                  </a:schemeClr>
                </a:solidFill>
              </a:rPr>
              <a:t>Identifique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 los </a:t>
            </a:r>
            <a:r>
              <a:rPr lang="en-US" b="1" dirty="0" err="1">
                <a:solidFill>
                  <a:schemeClr val="bg1">
                    <a:lumMod val="50000"/>
                  </a:schemeClr>
                </a:solidFill>
              </a:rPr>
              <a:t>grupos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 de valor:</a:t>
            </a:r>
          </a:p>
          <a:p>
            <a:pPr marL="342900" indent="-342900">
              <a:buAutoNum type="alphaLcPeriod"/>
            </a:pPr>
            <a:r>
              <a:rPr lang="en-US" sz="1400" b="1" dirty="0">
                <a:solidFill>
                  <a:schemeClr val="bg1">
                    <a:lumMod val="50000"/>
                  </a:schemeClr>
                </a:solidFill>
              </a:rPr>
              <a:t>Para </a:t>
            </a:r>
            <a:r>
              <a:rPr lang="en-US" sz="1400" b="1" dirty="0" err="1">
                <a:solidFill>
                  <a:schemeClr val="bg1">
                    <a:lumMod val="50000"/>
                  </a:schemeClr>
                </a:solidFill>
              </a:rPr>
              <a:t>participar</a:t>
            </a:r>
            <a:r>
              <a:rPr lang="en-US" sz="1400" b="1" dirty="0">
                <a:solidFill>
                  <a:schemeClr val="bg1">
                    <a:lumMod val="50000"/>
                  </a:schemeClr>
                </a:solidFill>
              </a:rPr>
              <a:t> en la </a:t>
            </a:r>
            <a:r>
              <a:rPr lang="en-US" sz="1400" b="1" dirty="0" err="1">
                <a:solidFill>
                  <a:schemeClr val="bg1">
                    <a:lumMod val="50000"/>
                  </a:schemeClr>
                </a:solidFill>
              </a:rPr>
              <a:t>primera</a:t>
            </a:r>
            <a:r>
              <a:rPr lang="en-US" sz="14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b="1" dirty="0" err="1">
                <a:solidFill>
                  <a:schemeClr val="bg1">
                    <a:lumMod val="50000"/>
                  </a:schemeClr>
                </a:solidFill>
              </a:rPr>
              <a:t>etapa</a:t>
            </a:r>
            <a:r>
              <a:rPr lang="en-US" sz="14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pPr marL="342900" indent="-342900">
              <a:buAutoNum type="alphaLcPeriod"/>
            </a:pPr>
            <a:r>
              <a:rPr lang="en-US" sz="1400" b="1" dirty="0">
                <a:solidFill>
                  <a:schemeClr val="bg1">
                    <a:lumMod val="50000"/>
                  </a:schemeClr>
                </a:solidFill>
              </a:rPr>
              <a:t>Para </a:t>
            </a:r>
            <a:r>
              <a:rPr lang="en-US" sz="1400" b="1" dirty="0" err="1">
                <a:solidFill>
                  <a:schemeClr val="bg1">
                    <a:lumMod val="50000"/>
                  </a:schemeClr>
                </a:solidFill>
              </a:rPr>
              <a:t>participar</a:t>
            </a:r>
            <a:r>
              <a:rPr lang="en-US" sz="1400" b="1" dirty="0">
                <a:solidFill>
                  <a:schemeClr val="bg1">
                    <a:lumMod val="50000"/>
                  </a:schemeClr>
                </a:solidFill>
              </a:rPr>
              <a:t> en los </a:t>
            </a:r>
            <a:r>
              <a:rPr lang="en-US" sz="1400" b="1" dirty="0" err="1">
                <a:solidFill>
                  <a:schemeClr val="bg1">
                    <a:lumMod val="50000"/>
                  </a:schemeClr>
                </a:solidFill>
              </a:rPr>
              <a:t>comités</a:t>
            </a:r>
            <a:r>
              <a:rPr lang="en-US" sz="14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b="1" dirty="0" err="1">
                <a:solidFill>
                  <a:schemeClr val="bg1">
                    <a:lumMod val="50000"/>
                  </a:schemeClr>
                </a:solidFill>
              </a:rPr>
              <a:t>sectoriales</a:t>
            </a:r>
            <a:endParaRPr lang="en-US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329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decel="6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decel="6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decel="6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decel="6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decel="6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decel="6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" presetClass="entr" presetSubtype="4" decel="6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2" presetClass="entr" presetSubtype="4" decel="6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500"/>
                            </p:stCondLst>
                            <p:childTnLst>
                              <p:par>
                                <p:cTn id="77" presetID="2" presetClass="entr" presetSubtype="4" decel="6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0"/>
                            </p:stCondLst>
                            <p:childTnLst>
                              <p:par>
                                <p:cTn id="82" presetID="2" presetClass="entr" presetSubtype="4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uild="p" animBg="1"/>
      <p:bldP spid="32" grpId="0"/>
      <p:bldP spid="43" grpId="0" uiExpand="1" build="allAtOnce"/>
      <p:bldP spid="45" grpId="0"/>
      <p:bldP spid="53" grpId="0" build="allAtOnce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EA1F01F7-8D40-4E72-97D6-B2D1DA8CD803}"/>
              </a:ext>
            </a:extLst>
          </p:cNvPr>
          <p:cNvSpPr/>
          <p:nvPr/>
        </p:nvSpPr>
        <p:spPr>
          <a:xfrm>
            <a:off x="1" y="0"/>
            <a:ext cx="9144000" cy="816215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b="1" dirty="0">
                <a:solidFill>
                  <a:schemeClr val="bg1"/>
                </a:solidFill>
              </a:rPr>
              <a:t>CONVOCATORIA. PROCESO DE PARTICIPACIÓN</a:t>
            </a:r>
          </a:p>
        </p:txBody>
      </p:sp>
      <p:sp>
        <p:nvSpPr>
          <p:cNvPr id="43" name="Rectángulo 42">
            <a:extLst>
              <a:ext uri="{FF2B5EF4-FFF2-40B4-BE49-F238E27FC236}">
                <a16:creationId xmlns:a16="http://schemas.microsoft.com/office/drawing/2014/main" id="{31249944-B4FA-4782-A4FC-20B7C191E13E}"/>
              </a:ext>
            </a:extLst>
          </p:cNvPr>
          <p:cNvSpPr/>
          <p:nvPr/>
        </p:nvSpPr>
        <p:spPr>
          <a:xfrm>
            <a:off x="1116063" y="3579862"/>
            <a:ext cx="7128792" cy="14563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Identificamos trámites con la ayuda de los ciudadanos</a:t>
            </a:r>
          </a:p>
          <a:p>
            <a:pPr algn="ctr"/>
            <a:r>
              <a:rPr lang="es-CO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Cuéntanos normas y trámites innecesarios</a:t>
            </a:r>
            <a:endParaRPr lang="es-ES_tradnl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 algn="ctr">
              <a:buAutoNum type="alphaLcPeriod"/>
            </a:pP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en-US" sz="1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Te</a:t>
            </a: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invitamos</a:t>
            </a: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 </a:t>
            </a:r>
            <a:r>
              <a:rPr lang="en-US" sz="1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participar</a:t>
            </a: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en </a:t>
            </a: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www.colombiaagil.gov.co</a:t>
            </a: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algn="ctr"/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¿Hasta </a:t>
            </a:r>
            <a:r>
              <a:rPr lang="en-US" sz="1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cuándo</a:t>
            </a: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puedes</a:t>
            </a: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participar</a:t>
            </a: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 </a:t>
            </a:r>
            <a:r>
              <a:rPr lang="en-US" sz="1400" b="1" dirty="0">
                <a:solidFill>
                  <a:srgbClr val="004CFF"/>
                </a:solidFill>
              </a:rPr>
              <a:t>H</a:t>
            </a:r>
            <a:r>
              <a:rPr lang="es-CO" sz="1400" b="1" dirty="0">
                <a:solidFill>
                  <a:srgbClr val="004CFF"/>
                </a:solidFill>
              </a:rPr>
              <a:t>asta el 31 de octubre </a:t>
            </a:r>
            <a:endParaRPr lang="en-US" sz="1400" b="1" dirty="0">
              <a:solidFill>
                <a:srgbClr val="004CFF"/>
              </a:solidFill>
            </a:endParaRPr>
          </a:p>
          <a:p>
            <a:pPr algn="ctr"/>
            <a:endParaRPr lang="en-US" sz="1400" b="1" dirty="0">
              <a:solidFill>
                <a:srgbClr val="004CFF"/>
              </a:solidFill>
            </a:endParaRPr>
          </a:p>
          <a:p>
            <a:pPr algn="ctr"/>
            <a:r>
              <a:rPr lang="en-US" sz="1400" b="1" dirty="0">
                <a:solidFill>
                  <a:srgbClr val="004CFF"/>
                </a:solidFill>
              </a:rPr>
              <a:t>La </a:t>
            </a:r>
            <a:r>
              <a:rPr lang="en-US" sz="1400" b="1" dirty="0" err="1">
                <a:solidFill>
                  <a:srgbClr val="004CFF"/>
                </a:solidFill>
              </a:rPr>
              <a:t>participación</a:t>
            </a:r>
            <a:r>
              <a:rPr lang="en-US" sz="1400" b="1" dirty="0">
                <a:solidFill>
                  <a:srgbClr val="004CFF"/>
                </a:solidFill>
              </a:rPr>
              <a:t> </a:t>
            </a:r>
            <a:r>
              <a:rPr lang="en-US" sz="1400" b="1" dirty="0" err="1">
                <a:solidFill>
                  <a:srgbClr val="004CFF"/>
                </a:solidFill>
              </a:rPr>
              <a:t>nos</a:t>
            </a:r>
            <a:r>
              <a:rPr lang="en-US" sz="1400" b="1" dirty="0">
                <a:solidFill>
                  <a:srgbClr val="004CFF"/>
                </a:solidFill>
              </a:rPr>
              <a:t> </a:t>
            </a:r>
            <a:r>
              <a:rPr lang="en-US" sz="1400" b="1" dirty="0" err="1">
                <a:solidFill>
                  <a:srgbClr val="004CFF"/>
                </a:solidFill>
              </a:rPr>
              <a:t>permitirá</a:t>
            </a:r>
            <a:r>
              <a:rPr lang="en-US" sz="1400" b="1" dirty="0">
                <a:solidFill>
                  <a:srgbClr val="004CFF"/>
                </a:solidFill>
              </a:rPr>
              <a:t> </a:t>
            </a:r>
            <a:r>
              <a:rPr lang="en-US" sz="1400" b="1" dirty="0" err="1">
                <a:solidFill>
                  <a:srgbClr val="004CFF"/>
                </a:solidFill>
              </a:rPr>
              <a:t>planear</a:t>
            </a:r>
            <a:r>
              <a:rPr lang="en-US" sz="1400" b="1" dirty="0">
                <a:solidFill>
                  <a:srgbClr val="004CFF"/>
                </a:solidFill>
              </a:rPr>
              <a:t> y </a:t>
            </a:r>
            <a:r>
              <a:rPr lang="en-US" sz="1400" b="1" dirty="0" err="1">
                <a:solidFill>
                  <a:srgbClr val="004CFF"/>
                </a:solidFill>
              </a:rPr>
              <a:t>priorizar</a:t>
            </a:r>
            <a:r>
              <a:rPr lang="en-US" sz="1400" b="1" dirty="0">
                <a:solidFill>
                  <a:srgbClr val="004CFF"/>
                </a:solidFill>
              </a:rPr>
              <a:t> </a:t>
            </a:r>
            <a:r>
              <a:rPr lang="en-US" sz="1400" b="1" dirty="0" err="1">
                <a:solidFill>
                  <a:srgbClr val="004CFF"/>
                </a:solidFill>
              </a:rPr>
              <a:t>nuestro</a:t>
            </a:r>
            <a:r>
              <a:rPr lang="en-US" sz="1400" b="1" dirty="0">
                <a:solidFill>
                  <a:srgbClr val="004CFF"/>
                </a:solidFill>
              </a:rPr>
              <a:t> plan de </a:t>
            </a:r>
            <a:r>
              <a:rPr lang="en-US" sz="1400" b="1" dirty="0" err="1">
                <a:solidFill>
                  <a:srgbClr val="004CFF"/>
                </a:solidFill>
              </a:rPr>
              <a:t>acción</a:t>
            </a:r>
            <a:r>
              <a:rPr lang="en-US" sz="1400" b="1" dirty="0">
                <a:solidFill>
                  <a:srgbClr val="004CFF"/>
                </a:solidFill>
              </a:rPr>
              <a:t> para el </a:t>
            </a:r>
            <a:r>
              <a:rPr lang="en-US" sz="1400" b="1" dirty="0" err="1">
                <a:solidFill>
                  <a:srgbClr val="004CFF"/>
                </a:solidFill>
              </a:rPr>
              <a:t>año</a:t>
            </a:r>
            <a:r>
              <a:rPr lang="en-US" sz="1400" b="1" dirty="0">
                <a:solidFill>
                  <a:srgbClr val="004CFF"/>
                </a:solidFill>
              </a:rPr>
              <a:t> 2019. el </a:t>
            </a:r>
            <a:r>
              <a:rPr lang="en-US" sz="1400" b="1" dirty="0" err="1">
                <a:solidFill>
                  <a:srgbClr val="004CFF"/>
                </a:solidFill>
              </a:rPr>
              <a:t>cual</a:t>
            </a:r>
            <a:r>
              <a:rPr lang="en-US" sz="1400" b="1" dirty="0">
                <a:solidFill>
                  <a:srgbClr val="004CFF"/>
                </a:solidFill>
              </a:rPr>
              <a:t> </a:t>
            </a:r>
            <a:r>
              <a:rPr lang="en-US" sz="1400" b="1" dirty="0" err="1">
                <a:solidFill>
                  <a:srgbClr val="004CFF"/>
                </a:solidFill>
              </a:rPr>
              <a:t>podrás</a:t>
            </a:r>
            <a:r>
              <a:rPr lang="en-US" sz="1400" b="1" dirty="0">
                <a:solidFill>
                  <a:srgbClr val="004CFF"/>
                </a:solidFill>
              </a:rPr>
              <a:t> </a:t>
            </a:r>
            <a:r>
              <a:rPr lang="en-US" sz="1400" b="1" dirty="0" err="1">
                <a:solidFill>
                  <a:srgbClr val="004CFF"/>
                </a:solidFill>
              </a:rPr>
              <a:t>consultar</a:t>
            </a:r>
            <a:r>
              <a:rPr lang="en-US" sz="1400" b="1" dirty="0">
                <a:solidFill>
                  <a:srgbClr val="004CFF"/>
                </a:solidFill>
              </a:rPr>
              <a:t> en los planes </a:t>
            </a:r>
            <a:r>
              <a:rPr lang="en-US" sz="1400" b="1" dirty="0" err="1">
                <a:solidFill>
                  <a:srgbClr val="004CFF"/>
                </a:solidFill>
              </a:rPr>
              <a:t>Ánticorrupción</a:t>
            </a:r>
            <a:r>
              <a:rPr lang="en-US" sz="1400" b="1" dirty="0">
                <a:solidFill>
                  <a:srgbClr val="004CFF"/>
                </a:solidFill>
              </a:rPr>
              <a:t> y de Agenda </a:t>
            </a:r>
            <a:r>
              <a:rPr lang="en-US" sz="1400" b="1" dirty="0" err="1">
                <a:solidFill>
                  <a:srgbClr val="004CFF"/>
                </a:solidFill>
              </a:rPr>
              <a:t>Regulatoria</a:t>
            </a:r>
            <a:r>
              <a:rPr lang="en-US" sz="1400" b="1" dirty="0">
                <a:solidFill>
                  <a:srgbClr val="004CFF"/>
                </a:solidFill>
              </a:rPr>
              <a:t> </a:t>
            </a:r>
            <a:r>
              <a:rPr lang="en-US" sz="1400" b="1" dirty="0" err="1">
                <a:solidFill>
                  <a:srgbClr val="004CFF"/>
                </a:solidFill>
              </a:rPr>
              <a:t>disponibles</a:t>
            </a:r>
            <a:r>
              <a:rPr lang="en-US" sz="1400" b="1" dirty="0">
                <a:solidFill>
                  <a:srgbClr val="004CFF"/>
                </a:solidFill>
              </a:rPr>
              <a:t> en la </a:t>
            </a:r>
            <a:r>
              <a:rPr lang="en-US" sz="1400" b="1" dirty="0" err="1">
                <a:solidFill>
                  <a:srgbClr val="004CFF"/>
                </a:solidFill>
              </a:rPr>
              <a:t>página</a:t>
            </a:r>
            <a:r>
              <a:rPr lang="en-US" sz="1400" b="1" dirty="0">
                <a:solidFill>
                  <a:srgbClr val="004CFF"/>
                </a:solidFill>
              </a:rPr>
              <a:t> web</a:t>
            </a:r>
          </a:p>
          <a:p>
            <a:pPr marL="342900" indent="-342900">
              <a:buAutoNum type="alphaLcPeriod"/>
            </a:pP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AutoNum type="alphaLcPeriod"/>
            </a:pP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988647"/>
            <a:ext cx="1373750" cy="1373750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961668"/>
            <a:ext cx="5832648" cy="2115575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7036257" y="1316567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>
                <a:solidFill>
                  <a:schemeClr val="bg1"/>
                </a:solidFill>
              </a:rPr>
              <a:t>EJEMPLO</a:t>
            </a:r>
          </a:p>
        </p:txBody>
      </p:sp>
    </p:spTree>
    <p:extLst>
      <p:ext uri="{BB962C8B-B14F-4D97-AF65-F5344CB8AC3E}">
        <p14:creationId xmlns:p14="http://schemas.microsoft.com/office/powerpoint/2010/main" val="349083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decel="6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decel="1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4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E627DEB0-661D-4B64-8660-C3456055667C}"/>
              </a:ext>
            </a:extLst>
          </p:cNvPr>
          <p:cNvCxnSpPr>
            <a:cxnSpLocks/>
          </p:cNvCxnSpPr>
          <p:nvPr/>
        </p:nvCxnSpPr>
        <p:spPr>
          <a:xfrm>
            <a:off x="-1" y="2859782"/>
            <a:ext cx="9144001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ángulo 2">
            <a:extLst>
              <a:ext uri="{FF2B5EF4-FFF2-40B4-BE49-F238E27FC236}">
                <a16:creationId xmlns:a16="http://schemas.microsoft.com/office/drawing/2014/main" id="{19F63131-C3EF-4198-9057-A3552DADD22C}"/>
              </a:ext>
            </a:extLst>
          </p:cNvPr>
          <p:cNvSpPr/>
          <p:nvPr/>
        </p:nvSpPr>
        <p:spPr>
          <a:xfrm>
            <a:off x="4003394" y="2283718"/>
            <a:ext cx="1137212" cy="1137212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31249944-B4FA-4782-A4FC-20B7C191E13E}"/>
              </a:ext>
            </a:extLst>
          </p:cNvPr>
          <p:cNvSpPr/>
          <p:nvPr/>
        </p:nvSpPr>
        <p:spPr>
          <a:xfrm>
            <a:off x="3059906" y="3363838"/>
            <a:ext cx="3024191" cy="6943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tx1"/>
                </a:solidFill>
              </a:rPr>
              <a:t>Convoque</a:t>
            </a:r>
            <a:r>
              <a:rPr lang="en-US" b="1" dirty="0">
                <a:solidFill>
                  <a:schemeClr val="tx1"/>
                </a:solidFill>
              </a:rPr>
              <a:t> a la ciudadanía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DF40789E-99B9-4715-8E72-C5ACED015917}"/>
              </a:ext>
            </a:extLst>
          </p:cNvPr>
          <p:cNvSpPr/>
          <p:nvPr/>
        </p:nvSpPr>
        <p:spPr>
          <a:xfrm>
            <a:off x="0" y="0"/>
            <a:ext cx="9144000" cy="843558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b="1" dirty="0">
                <a:solidFill>
                  <a:schemeClr val="bg1"/>
                </a:solidFill>
              </a:rPr>
              <a:t>CONVOCATORIA. PROCESO DE PARTICIPACIÓN</a:t>
            </a:r>
          </a:p>
        </p:txBody>
      </p: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F7309553-9AAB-42F2-ACD8-5497D91EA723}"/>
              </a:ext>
            </a:extLst>
          </p:cNvPr>
          <p:cNvCxnSpPr>
            <a:cxnSpLocks/>
          </p:cNvCxnSpPr>
          <p:nvPr/>
        </p:nvCxnSpPr>
        <p:spPr>
          <a:xfrm flipH="1">
            <a:off x="2502059" y="4103061"/>
            <a:ext cx="2052945" cy="2137720"/>
          </a:xfrm>
          <a:prstGeom prst="line">
            <a:avLst/>
          </a:prstGeom>
          <a:ln w="38100" cap="rnd">
            <a:solidFill>
              <a:srgbClr val="3366FF"/>
            </a:solidFill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E88AC4A9-7787-41A7-AB70-282469AFB820}"/>
              </a:ext>
            </a:extLst>
          </p:cNvPr>
          <p:cNvCxnSpPr>
            <a:cxnSpLocks/>
          </p:cNvCxnSpPr>
          <p:nvPr/>
        </p:nvCxnSpPr>
        <p:spPr>
          <a:xfrm>
            <a:off x="4555004" y="4103061"/>
            <a:ext cx="2086939" cy="2137720"/>
          </a:xfrm>
          <a:prstGeom prst="line">
            <a:avLst/>
          </a:prstGeom>
          <a:ln w="38100" cap="rnd">
            <a:solidFill>
              <a:srgbClr val="3366FF"/>
            </a:solidFill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575115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6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decel="6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decel="6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0" y="0"/>
            <a:ext cx="3419872" cy="5143500"/>
          </a:xfrm>
          <a:prstGeom prst="rect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50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68A4F8E0-D1C1-45C6-B01C-58541AED2829}"/>
              </a:ext>
            </a:extLst>
          </p:cNvPr>
          <p:cNvSpPr txBox="1"/>
          <p:nvPr/>
        </p:nvSpPr>
        <p:spPr>
          <a:xfrm>
            <a:off x="3739328" y="467783"/>
            <a:ext cx="5585200" cy="476071"/>
          </a:xfrm>
          <a:prstGeom prst="roundRect">
            <a:avLst>
              <a:gd name="adj" fmla="val 50000"/>
            </a:avLst>
          </a:prstGeom>
          <a:solidFill>
            <a:srgbClr val="EEB13D"/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378000" rtlCol="0" anchor="ctr">
            <a:spAutoFit/>
          </a:bodyPr>
          <a:lstStyle/>
          <a:p>
            <a:r>
              <a:rPr lang="es-CO" sz="1600" b="1" dirty="0"/>
              <a:t>Contextualización de la Directiva Presidencial</a:t>
            </a:r>
            <a:endParaRPr lang="es-CO" altLang="es-CO" sz="1600" b="1" dirty="0">
              <a:solidFill>
                <a:schemeClr val="bg1"/>
              </a:solidFill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68A4F8E0-D1C1-45C6-B01C-58541AED2829}"/>
              </a:ext>
            </a:extLst>
          </p:cNvPr>
          <p:cNvSpPr txBox="1"/>
          <p:nvPr/>
        </p:nvSpPr>
        <p:spPr>
          <a:xfrm>
            <a:off x="3747882" y="1065927"/>
            <a:ext cx="5582093" cy="476071"/>
          </a:xfrm>
          <a:prstGeom prst="roundRect">
            <a:avLst>
              <a:gd name="adj" fmla="val 50000"/>
            </a:avLst>
          </a:prstGeom>
          <a:solidFill>
            <a:srgbClr val="FF5E21"/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378000" rtlCol="0" anchor="ctr">
            <a:spAutoFit/>
          </a:bodyPr>
          <a:lstStyle/>
          <a:p>
            <a:r>
              <a:rPr lang="es-CO" sz="1600" b="1" dirty="0">
                <a:solidFill>
                  <a:schemeClr val="bg1"/>
                </a:solidFill>
              </a:rPr>
              <a:t>Presentación Campaña</a:t>
            </a:r>
            <a:endParaRPr lang="es-CO" altLang="es-CO" sz="1600" b="1" dirty="0">
              <a:solidFill>
                <a:schemeClr val="bg1"/>
              </a:solidFill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8A4F8E0-D1C1-45C6-B01C-58541AED2829}"/>
              </a:ext>
            </a:extLst>
          </p:cNvPr>
          <p:cNvSpPr txBox="1"/>
          <p:nvPr/>
        </p:nvSpPr>
        <p:spPr>
          <a:xfrm>
            <a:off x="3747633" y="1635646"/>
            <a:ext cx="5576895" cy="476071"/>
          </a:xfrm>
          <a:prstGeom prst="roundRect">
            <a:avLst>
              <a:gd name="adj" fmla="val 50000"/>
            </a:avLst>
          </a:prstGeom>
          <a:solidFill>
            <a:srgbClr val="3366FF"/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378000" rtlCol="0" anchor="ctr">
            <a:spAutoFit/>
          </a:bodyPr>
          <a:lstStyle/>
          <a:p>
            <a:r>
              <a:rPr lang="es-CO" altLang="es-CO" sz="1600" b="1" dirty="0">
                <a:solidFill>
                  <a:schemeClr val="bg1"/>
                </a:solidFill>
              </a:rPr>
              <a:t>Proceso de Participación. FASE 1 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-319456" y="1960317"/>
            <a:ext cx="356997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CO" sz="4500" b="1" dirty="0">
                <a:solidFill>
                  <a:schemeClr val="bg1"/>
                </a:solidFill>
                <a:effectLst>
                  <a:outerShdw blurRad="139700" algn="ctr" rotWithShape="0">
                    <a:prstClr val="black">
                      <a:alpha val="25000"/>
                    </a:prstClr>
                  </a:outerShdw>
                </a:effectLst>
              </a:rPr>
              <a:t>Agenda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8A4F8E0-D1C1-45C6-B01C-58541AED2829}"/>
              </a:ext>
            </a:extLst>
          </p:cNvPr>
          <p:cNvSpPr txBox="1"/>
          <p:nvPr/>
        </p:nvSpPr>
        <p:spPr>
          <a:xfrm>
            <a:off x="3747633" y="2211710"/>
            <a:ext cx="5576895" cy="476071"/>
          </a:xfrm>
          <a:prstGeom prst="roundRect">
            <a:avLst>
              <a:gd name="adj" fmla="val 50000"/>
            </a:avLst>
          </a:prstGeom>
          <a:solidFill>
            <a:srgbClr val="EEB13D"/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378000" rtlCol="0" anchor="ctr">
            <a:spAutoFit/>
          </a:bodyPr>
          <a:lstStyle/>
          <a:p>
            <a:r>
              <a:rPr lang="es-CO" altLang="es-CO" sz="1600" b="1" dirty="0">
                <a:solidFill>
                  <a:schemeClr val="bg1"/>
                </a:solidFill>
              </a:rPr>
              <a:t>Formularios y formatos de análisis. FASE 2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68A4F8E0-D1C1-45C6-B01C-58541AED2829}"/>
              </a:ext>
            </a:extLst>
          </p:cNvPr>
          <p:cNvSpPr txBox="1"/>
          <p:nvPr/>
        </p:nvSpPr>
        <p:spPr>
          <a:xfrm>
            <a:off x="3750480" y="2803509"/>
            <a:ext cx="5576895" cy="476071"/>
          </a:xfrm>
          <a:prstGeom prst="roundRect">
            <a:avLst>
              <a:gd name="adj" fmla="val 50000"/>
            </a:avLst>
          </a:prstGeom>
          <a:solidFill>
            <a:srgbClr val="FF5E21"/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378000" rtlCol="0" anchor="ctr">
            <a:spAutoFit/>
          </a:bodyPr>
          <a:lstStyle/>
          <a:p>
            <a:r>
              <a:rPr lang="es-CO" altLang="es-CO" sz="1600" b="1" dirty="0">
                <a:solidFill>
                  <a:schemeClr val="bg1"/>
                </a:solidFill>
              </a:rPr>
              <a:t>Conformación y retos comité sectorial. FASE 3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68A4F8E0-D1C1-45C6-B01C-58541AED2829}"/>
              </a:ext>
            </a:extLst>
          </p:cNvPr>
          <p:cNvSpPr txBox="1"/>
          <p:nvPr/>
        </p:nvSpPr>
        <p:spPr>
          <a:xfrm>
            <a:off x="3739328" y="3338288"/>
            <a:ext cx="5576895" cy="476071"/>
          </a:xfrm>
          <a:prstGeom prst="roundRect">
            <a:avLst>
              <a:gd name="adj" fmla="val 50000"/>
            </a:avLst>
          </a:prstGeom>
          <a:solidFill>
            <a:srgbClr val="3366FF"/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378000" rtlCol="0" anchor="ctr">
            <a:spAutoFit/>
          </a:bodyPr>
          <a:lstStyle/>
          <a:p>
            <a:r>
              <a:rPr lang="es-CO" altLang="es-CO" sz="1600" b="1" dirty="0">
                <a:solidFill>
                  <a:schemeClr val="bg1"/>
                </a:solidFill>
              </a:rPr>
              <a:t>Metodologías para la construcción de los planes</a:t>
            </a:r>
          </a:p>
        </p:txBody>
      </p:sp>
      <p:pic>
        <p:nvPicPr>
          <p:cNvPr id="21" name="Picture 10" descr="logoseditables-01.png"/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3076"/>
          <a:stretch/>
        </p:blipFill>
        <p:spPr>
          <a:xfrm>
            <a:off x="7164288" y="4456762"/>
            <a:ext cx="1584176" cy="642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489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6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6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2" presetClass="entr" presetSubtype="2" decel="6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decel="6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" presetClass="entr" presetSubtype="2" decel="6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decel="6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250"/>
                            </p:stCondLst>
                            <p:childTnLst>
                              <p:par>
                                <p:cTn id="32" presetID="2" presetClass="entr" presetSubtype="8" decel="6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750"/>
                            </p:stCondLst>
                            <p:childTnLst>
                              <p:par>
                                <p:cTn id="37" presetID="2" presetClass="entr" presetSubtype="2" decel="6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decel="6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2" presetClass="entr" presetSubtype="2" decel="6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2" decel="6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250"/>
                            </p:stCondLst>
                            <p:childTnLst>
                              <p:par>
                                <p:cTn id="55" presetID="2" presetClass="entr" presetSubtype="2" decel="6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2" decel="6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nimBg="1"/>
      <p:bldP spid="10" grpId="0" build="p" animBg="1"/>
      <p:bldP spid="11" grpId="0" build="p" animBg="1"/>
      <p:bldP spid="12" grpId="0" build="p"/>
      <p:bldP spid="15" grpId="0" build="p" animBg="1"/>
      <p:bldP spid="17" grpId="0" build="p" animBg="1"/>
      <p:bldP spid="18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972D7926-5271-4C32-BF50-43CB09DE1373}"/>
              </a:ext>
            </a:extLst>
          </p:cNvPr>
          <p:cNvCxnSpPr>
            <a:cxnSpLocks/>
          </p:cNvCxnSpPr>
          <p:nvPr/>
        </p:nvCxnSpPr>
        <p:spPr>
          <a:xfrm flipH="1">
            <a:off x="2555776" y="-1040440"/>
            <a:ext cx="1957462" cy="2137720"/>
          </a:xfrm>
          <a:prstGeom prst="line">
            <a:avLst/>
          </a:prstGeom>
          <a:ln w="38100" cap="rnd">
            <a:solidFill>
              <a:srgbClr val="3366FF"/>
            </a:solidFill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id="{6C71EFC7-A48B-4702-A311-2C2D2DC51E1C}"/>
              </a:ext>
            </a:extLst>
          </p:cNvPr>
          <p:cNvCxnSpPr>
            <a:cxnSpLocks/>
            <a:endCxn id="5" idx="0"/>
          </p:cNvCxnSpPr>
          <p:nvPr/>
        </p:nvCxnSpPr>
        <p:spPr>
          <a:xfrm>
            <a:off x="4555004" y="-1040440"/>
            <a:ext cx="2063979" cy="2137720"/>
          </a:xfrm>
          <a:prstGeom prst="line">
            <a:avLst/>
          </a:prstGeom>
          <a:ln w="38100" cap="rnd">
            <a:solidFill>
              <a:srgbClr val="3366FF"/>
            </a:solidFill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Rectángulo 4">
            <a:extLst>
              <a:ext uri="{FF2B5EF4-FFF2-40B4-BE49-F238E27FC236}">
                <a16:creationId xmlns:a16="http://schemas.microsoft.com/office/drawing/2014/main" id="{31249944-B4FA-4782-A4FC-20B7C191E13E}"/>
              </a:ext>
            </a:extLst>
          </p:cNvPr>
          <p:cNvSpPr/>
          <p:nvPr/>
        </p:nvSpPr>
        <p:spPr>
          <a:xfrm>
            <a:off x="4734047" y="1097280"/>
            <a:ext cx="3769872" cy="3634710"/>
          </a:xfrm>
          <a:prstGeom prst="rect">
            <a:avLst/>
          </a:prstGeom>
          <a:solidFill>
            <a:schemeClr val="bg1"/>
          </a:solidFill>
          <a:ln w="38100">
            <a:solidFill>
              <a:srgbClr val="33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3366FF"/>
                </a:solidFill>
              </a:rPr>
              <a:t>PRESENCIAL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b="1" dirty="0" err="1">
                <a:solidFill>
                  <a:srgbClr val="3366FF"/>
                </a:solidFill>
              </a:rPr>
              <a:t>Promocionando</a:t>
            </a:r>
            <a:r>
              <a:rPr lang="en-US" b="1" dirty="0">
                <a:solidFill>
                  <a:srgbClr val="3366FF"/>
                </a:solidFill>
              </a:rPr>
              <a:t> la </a:t>
            </a:r>
            <a:r>
              <a:rPr lang="en-US" b="1" dirty="0" err="1">
                <a:solidFill>
                  <a:srgbClr val="3366FF"/>
                </a:solidFill>
              </a:rPr>
              <a:t>campaña</a:t>
            </a:r>
            <a:r>
              <a:rPr lang="en-US" b="1" dirty="0">
                <a:solidFill>
                  <a:srgbClr val="3366FF"/>
                </a:solidFill>
              </a:rPr>
              <a:t> en </a:t>
            </a:r>
            <a:r>
              <a:rPr lang="en-US" b="1" dirty="0" err="1">
                <a:solidFill>
                  <a:srgbClr val="3366FF"/>
                </a:solidFill>
              </a:rPr>
              <a:t>las</a:t>
            </a:r>
            <a:r>
              <a:rPr lang="en-US" b="1" dirty="0">
                <a:solidFill>
                  <a:srgbClr val="3366FF"/>
                </a:solidFill>
              </a:rPr>
              <a:t> </a:t>
            </a:r>
            <a:r>
              <a:rPr lang="en-US" b="1" dirty="0" err="1">
                <a:solidFill>
                  <a:srgbClr val="3366FF"/>
                </a:solidFill>
              </a:rPr>
              <a:t>sedes</a:t>
            </a:r>
            <a:r>
              <a:rPr lang="en-US" b="1" dirty="0">
                <a:solidFill>
                  <a:srgbClr val="3366FF"/>
                </a:solidFill>
              </a:rPr>
              <a:t> </a:t>
            </a:r>
            <a:r>
              <a:rPr lang="en-US" b="1" dirty="0" err="1">
                <a:solidFill>
                  <a:srgbClr val="3366FF"/>
                </a:solidFill>
              </a:rPr>
              <a:t>físicas</a:t>
            </a:r>
            <a:r>
              <a:rPr lang="en-US" b="1" dirty="0">
                <a:solidFill>
                  <a:srgbClr val="3366FF"/>
                </a:solidFill>
              </a:rPr>
              <a:t> de la </a:t>
            </a:r>
            <a:r>
              <a:rPr lang="en-US" b="1" dirty="0" err="1">
                <a:solidFill>
                  <a:srgbClr val="3366FF"/>
                </a:solidFill>
              </a:rPr>
              <a:t>entidad</a:t>
            </a:r>
            <a:endParaRPr lang="en-US" b="1" dirty="0">
              <a:solidFill>
                <a:srgbClr val="3366FF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b="1" dirty="0">
              <a:solidFill>
                <a:srgbClr val="3366FF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b="1" dirty="0" err="1">
                <a:solidFill>
                  <a:srgbClr val="3366FF"/>
                </a:solidFill>
              </a:rPr>
              <a:t>Desarrollando</a:t>
            </a:r>
            <a:r>
              <a:rPr lang="en-US" b="1" dirty="0">
                <a:solidFill>
                  <a:srgbClr val="3366FF"/>
                </a:solidFill>
              </a:rPr>
              <a:t> </a:t>
            </a:r>
            <a:r>
              <a:rPr lang="en-US" b="1" dirty="0" err="1">
                <a:solidFill>
                  <a:srgbClr val="3366FF"/>
                </a:solidFill>
              </a:rPr>
              <a:t>espacios</a:t>
            </a:r>
            <a:r>
              <a:rPr lang="en-US" b="1" dirty="0">
                <a:solidFill>
                  <a:srgbClr val="3366FF"/>
                </a:solidFill>
              </a:rPr>
              <a:t> </a:t>
            </a:r>
            <a:r>
              <a:rPr lang="en-US" b="1" dirty="0" err="1">
                <a:solidFill>
                  <a:srgbClr val="3366FF"/>
                </a:solidFill>
              </a:rPr>
              <a:t>presenciales</a:t>
            </a:r>
            <a:r>
              <a:rPr lang="en-US" b="1" dirty="0">
                <a:solidFill>
                  <a:srgbClr val="3366FF"/>
                </a:solidFill>
              </a:rPr>
              <a:t> </a:t>
            </a:r>
            <a:r>
              <a:rPr lang="en-US" b="1" dirty="0" err="1">
                <a:solidFill>
                  <a:srgbClr val="3366FF"/>
                </a:solidFill>
              </a:rPr>
              <a:t>donde</a:t>
            </a:r>
            <a:r>
              <a:rPr lang="en-US" b="1" dirty="0">
                <a:solidFill>
                  <a:srgbClr val="3366FF"/>
                </a:solidFill>
              </a:rPr>
              <a:t> </a:t>
            </a:r>
            <a:r>
              <a:rPr lang="en-US" b="1" dirty="0" err="1">
                <a:solidFill>
                  <a:srgbClr val="3366FF"/>
                </a:solidFill>
              </a:rPr>
              <a:t>escuche</a:t>
            </a:r>
            <a:r>
              <a:rPr lang="en-US" b="1" dirty="0">
                <a:solidFill>
                  <a:srgbClr val="3366FF"/>
                </a:solidFill>
              </a:rPr>
              <a:t> a los </a:t>
            </a:r>
            <a:r>
              <a:rPr lang="en-US" b="1" dirty="0" err="1">
                <a:solidFill>
                  <a:srgbClr val="3366FF"/>
                </a:solidFill>
              </a:rPr>
              <a:t>grupos</a:t>
            </a:r>
            <a:r>
              <a:rPr lang="en-US" b="1" dirty="0">
                <a:solidFill>
                  <a:srgbClr val="3366FF"/>
                </a:solidFill>
              </a:rPr>
              <a:t> de valor*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26B5049A-922B-4E5F-812C-B1E0DC929EC4}"/>
              </a:ext>
            </a:extLst>
          </p:cNvPr>
          <p:cNvSpPr/>
          <p:nvPr/>
        </p:nvSpPr>
        <p:spPr>
          <a:xfrm>
            <a:off x="640082" y="1097280"/>
            <a:ext cx="3914922" cy="3634710"/>
          </a:xfrm>
          <a:prstGeom prst="rect">
            <a:avLst/>
          </a:prstGeom>
          <a:solidFill>
            <a:schemeClr val="bg1"/>
          </a:solidFill>
          <a:ln w="38100">
            <a:solidFill>
              <a:srgbClr val="33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3366FF"/>
                </a:solidFill>
              </a:rPr>
              <a:t>VIRTUAL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b="1" dirty="0" err="1">
                <a:solidFill>
                  <a:srgbClr val="3366FF"/>
                </a:solidFill>
              </a:rPr>
              <a:t>Envíando</a:t>
            </a:r>
            <a:r>
              <a:rPr lang="en-US" b="1" dirty="0">
                <a:solidFill>
                  <a:srgbClr val="3366FF"/>
                </a:solidFill>
              </a:rPr>
              <a:t> </a:t>
            </a:r>
            <a:r>
              <a:rPr lang="en-US" b="1" dirty="0" err="1">
                <a:solidFill>
                  <a:srgbClr val="3366FF"/>
                </a:solidFill>
              </a:rPr>
              <a:t>comunicado</a:t>
            </a:r>
            <a:r>
              <a:rPr lang="en-US" b="1" dirty="0">
                <a:solidFill>
                  <a:srgbClr val="3366FF"/>
                </a:solidFill>
              </a:rPr>
              <a:t> </a:t>
            </a:r>
            <a:r>
              <a:rPr lang="en-US" b="1" dirty="0" err="1">
                <a:solidFill>
                  <a:srgbClr val="3366FF"/>
                </a:solidFill>
              </a:rPr>
              <a:t>directo</a:t>
            </a:r>
            <a:r>
              <a:rPr lang="en-US" b="1" dirty="0">
                <a:solidFill>
                  <a:srgbClr val="3366FF"/>
                </a:solidFill>
              </a:rPr>
              <a:t> a </a:t>
            </a:r>
            <a:r>
              <a:rPr lang="en-US" b="1" dirty="0" err="1">
                <a:solidFill>
                  <a:srgbClr val="3366FF"/>
                </a:solidFill>
              </a:rPr>
              <a:t>sus</a:t>
            </a:r>
            <a:r>
              <a:rPr lang="en-US" b="1" dirty="0">
                <a:solidFill>
                  <a:srgbClr val="3366FF"/>
                </a:solidFill>
              </a:rPr>
              <a:t> </a:t>
            </a:r>
            <a:r>
              <a:rPr lang="en-US" b="1" dirty="0" err="1">
                <a:solidFill>
                  <a:srgbClr val="3366FF"/>
                </a:solidFill>
              </a:rPr>
              <a:t>grupos</a:t>
            </a:r>
            <a:r>
              <a:rPr lang="en-US" b="1" dirty="0">
                <a:solidFill>
                  <a:srgbClr val="3366FF"/>
                </a:solidFill>
              </a:rPr>
              <a:t> de valor.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3366FF"/>
                </a:solidFill>
              </a:rPr>
              <a:t>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b="1" dirty="0" err="1">
                <a:solidFill>
                  <a:srgbClr val="3366FF"/>
                </a:solidFill>
              </a:rPr>
              <a:t>Por</a:t>
            </a:r>
            <a:r>
              <a:rPr lang="en-US" b="1" dirty="0">
                <a:solidFill>
                  <a:srgbClr val="3366FF"/>
                </a:solidFill>
              </a:rPr>
              <a:t> </a:t>
            </a:r>
            <a:r>
              <a:rPr lang="en-US" b="1" dirty="0" err="1">
                <a:solidFill>
                  <a:srgbClr val="3366FF"/>
                </a:solidFill>
              </a:rPr>
              <a:t>redes</a:t>
            </a:r>
            <a:r>
              <a:rPr lang="en-US" b="1" dirty="0">
                <a:solidFill>
                  <a:srgbClr val="3366FF"/>
                </a:solidFill>
              </a:rPr>
              <a:t> </a:t>
            </a:r>
            <a:r>
              <a:rPr lang="en-US" b="1" dirty="0" err="1">
                <a:solidFill>
                  <a:srgbClr val="3366FF"/>
                </a:solidFill>
              </a:rPr>
              <a:t>sociales</a:t>
            </a:r>
            <a:r>
              <a:rPr lang="en-US" b="1" dirty="0">
                <a:solidFill>
                  <a:srgbClr val="3366FF"/>
                </a:solidFill>
              </a:rPr>
              <a:t> </a:t>
            </a:r>
            <a:r>
              <a:rPr lang="en-US" b="1" dirty="0" err="1">
                <a:solidFill>
                  <a:srgbClr val="3366FF"/>
                </a:solidFill>
              </a:rPr>
              <a:t>invitándo</a:t>
            </a:r>
            <a:r>
              <a:rPr lang="en-US" b="1" dirty="0">
                <a:solidFill>
                  <a:srgbClr val="3366FF"/>
                </a:solidFill>
              </a:rPr>
              <a:t> a </a:t>
            </a:r>
            <a:r>
              <a:rPr lang="en-US" b="1" dirty="0" err="1">
                <a:solidFill>
                  <a:srgbClr val="3366FF"/>
                </a:solidFill>
              </a:rPr>
              <a:t>entrar</a:t>
            </a:r>
            <a:r>
              <a:rPr lang="en-US" b="1" dirty="0">
                <a:solidFill>
                  <a:srgbClr val="3366FF"/>
                </a:solidFill>
              </a:rPr>
              <a:t> a la </a:t>
            </a:r>
            <a:r>
              <a:rPr lang="en-US" b="1" dirty="0" err="1">
                <a:solidFill>
                  <a:srgbClr val="3366FF"/>
                </a:solidFill>
              </a:rPr>
              <a:t>página</a:t>
            </a:r>
            <a:r>
              <a:rPr lang="en-US" b="1" dirty="0">
                <a:solidFill>
                  <a:srgbClr val="3366FF"/>
                </a:solidFill>
              </a:rPr>
              <a:t> </a:t>
            </a:r>
            <a:r>
              <a:rPr lang="en-US" b="1" dirty="0">
                <a:solidFill>
                  <a:srgbClr val="CC2E3D"/>
                </a:solidFill>
                <a:hlinkClick r:id="rId2"/>
              </a:rPr>
              <a:t>www.colombiaagil.gov.co</a:t>
            </a:r>
            <a:r>
              <a:rPr lang="en-US" b="1" dirty="0">
                <a:solidFill>
                  <a:srgbClr val="CC2E3D"/>
                </a:solidFill>
              </a:rPr>
              <a:t> 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202" y="4022538"/>
            <a:ext cx="539282" cy="539282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972" y="4032778"/>
            <a:ext cx="611678" cy="611678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037" y="4011616"/>
            <a:ext cx="734318" cy="676565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5398" y="3939902"/>
            <a:ext cx="704554" cy="704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871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6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6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decel="6000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decel="6000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6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decel="12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decel="12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decel="12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decel="12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250"/>
                            </p:stCondLst>
                            <p:childTnLst>
                              <p:par>
                                <p:cTn id="46" presetID="2" presetClass="entr" presetSubtype="4" decel="6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decel="6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decel="6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decel="6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  <p:bldP spid="9" grpId="0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E627DEB0-661D-4B64-8660-C3456055667C}"/>
              </a:ext>
            </a:extLst>
          </p:cNvPr>
          <p:cNvCxnSpPr>
            <a:cxnSpLocks/>
          </p:cNvCxnSpPr>
          <p:nvPr/>
        </p:nvCxnSpPr>
        <p:spPr>
          <a:xfrm>
            <a:off x="-1" y="2571750"/>
            <a:ext cx="9144001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ángulo 2">
            <a:extLst>
              <a:ext uri="{FF2B5EF4-FFF2-40B4-BE49-F238E27FC236}">
                <a16:creationId xmlns:a16="http://schemas.microsoft.com/office/drawing/2014/main" id="{19F63131-C3EF-4198-9057-A3552DADD22C}"/>
              </a:ext>
            </a:extLst>
          </p:cNvPr>
          <p:cNvSpPr/>
          <p:nvPr/>
        </p:nvSpPr>
        <p:spPr>
          <a:xfrm>
            <a:off x="4003394" y="2003144"/>
            <a:ext cx="1137212" cy="1137212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5400" b="1" dirty="0"/>
              <a:t>2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31249944-B4FA-4782-A4FC-20B7C191E13E}"/>
              </a:ext>
            </a:extLst>
          </p:cNvPr>
          <p:cNvSpPr/>
          <p:nvPr/>
        </p:nvSpPr>
        <p:spPr>
          <a:xfrm>
            <a:off x="3059906" y="3408760"/>
            <a:ext cx="3024191" cy="6943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>
                <a:solidFill>
                  <a:schemeClr val="tx1"/>
                </a:solidFill>
              </a:rPr>
              <a:t>Convoque a la ciudadanía</a:t>
            </a:r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F7309553-9AAB-42F2-ACD8-5497D91EA723}"/>
              </a:ext>
            </a:extLst>
          </p:cNvPr>
          <p:cNvCxnSpPr>
            <a:cxnSpLocks/>
          </p:cNvCxnSpPr>
          <p:nvPr/>
        </p:nvCxnSpPr>
        <p:spPr>
          <a:xfrm flipH="1">
            <a:off x="2502059" y="4103061"/>
            <a:ext cx="2052945" cy="2137720"/>
          </a:xfrm>
          <a:prstGeom prst="line">
            <a:avLst/>
          </a:prstGeom>
          <a:ln w="38100" cap="rnd">
            <a:solidFill>
              <a:srgbClr val="3366FF"/>
            </a:solidFill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E88AC4A9-7787-41A7-AB70-282469AFB820}"/>
              </a:ext>
            </a:extLst>
          </p:cNvPr>
          <p:cNvCxnSpPr>
            <a:cxnSpLocks/>
          </p:cNvCxnSpPr>
          <p:nvPr/>
        </p:nvCxnSpPr>
        <p:spPr>
          <a:xfrm>
            <a:off x="4555004" y="4103061"/>
            <a:ext cx="2086939" cy="2137720"/>
          </a:xfrm>
          <a:prstGeom prst="line">
            <a:avLst/>
          </a:prstGeom>
          <a:ln w="38100" cap="rnd">
            <a:solidFill>
              <a:srgbClr val="3366FF"/>
            </a:solidFill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0146748"/>
      </p:ext>
    </p:extLst>
  </p:cSld>
  <p:clrMapOvr>
    <a:masterClrMapping/>
  </p:clrMapOvr>
  <p:transition spd="slow">
    <p:push dir="d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E627DEB0-661D-4B64-8660-C3456055667C}"/>
              </a:ext>
            </a:extLst>
          </p:cNvPr>
          <p:cNvCxnSpPr>
            <a:cxnSpLocks/>
          </p:cNvCxnSpPr>
          <p:nvPr/>
        </p:nvCxnSpPr>
        <p:spPr>
          <a:xfrm>
            <a:off x="0" y="2571750"/>
            <a:ext cx="400339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ángulo 2">
            <a:extLst>
              <a:ext uri="{FF2B5EF4-FFF2-40B4-BE49-F238E27FC236}">
                <a16:creationId xmlns:a16="http://schemas.microsoft.com/office/drawing/2014/main" id="{19F63131-C3EF-4198-9057-A3552DADD22C}"/>
              </a:ext>
            </a:extLst>
          </p:cNvPr>
          <p:cNvSpPr/>
          <p:nvPr/>
        </p:nvSpPr>
        <p:spPr>
          <a:xfrm>
            <a:off x="4003394" y="2003144"/>
            <a:ext cx="1137212" cy="1137212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5400" b="1" dirty="0"/>
              <a:t>3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31249944-B4FA-4782-A4FC-20B7C191E13E}"/>
              </a:ext>
            </a:extLst>
          </p:cNvPr>
          <p:cNvSpPr/>
          <p:nvPr/>
        </p:nvSpPr>
        <p:spPr>
          <a:xfrm>
            <a:off x="3059906" y="3408760"/>
            <a:ext cx="3024191" cy="6943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 err="1">
                <a:solidFill>
                  <a:schemeClr val="tx1"/>
                </a:solidFill>
              </a:rPr>
              <a:t>Convoque</a:t>
            </a:r>
            <a:r>
              <a:rPr lang="en-US" b="1" dirty="0">
                <a:solidFill>
                  <a:schemeClr val="tx1"/>
                </a:solidFill>
              </a:rPr>
              <a:t> a la ciudadanía y </a:t>
            </a:r>
            <a:r>
              <a:rPr lang="en-US" b="1" dirty="0" err="1">
                <a:solidFill>
                  <a:schemeClr val="tx1"/>
                </a:solidFill>
              </a:rPr>
              <a:t>grupos</a:t>
            </a:r>
            <a:r>
              <a:rPr lang="en-US" b="1" dirty="0">
                <a:solidFill>
                  <a:schemeClr val="tx1"/>
                </a:solidFill>
              </a:rPr>
              <a:t> de valor </a:t>
            </a:r>
            <a:r>
              <a:rPr lang="en-US" b="1" dirty="0" err="1">
                <a:solidFill>
                  <a:schemeClr val="tx1"/>
                </a:solidFill>
              </a:rPr>
              <a:t>que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harán</a:t>
            </a:r>
            <a:r>
              <a:rPr lang="en-US" b="1" dirty="0">
                <a:solidFill>
                  <a:schemeClr val="tx1"/>
                </a:solidFill>
              </a:rPr>
              <a:t> parte del </a:t>
            </a:r>
            <a:r>
              <a:rPr lang="en-US" b="1" dirty="0" err="1">
                <a:solidFill>
                  <a:schemeClr val="tx1"/>
                </a:solidFill>
              </a:rPr>
              <a:t>comité</a:t>
            </a:r>
            <a:r>
              <a:rPr lang="en-US" b="1" dirty="0">
                <a:solidFill>
                  <a:schemeClr val="tx1"/>
                </a:solidFill>
              </a:rPr>
              <a:t> sectorial</a:t>
            </a:r>
          </a:p>
        </p:txBody>
      </p:sp>
    </p:spTree>
    <p:extLst>
      <p:ext uri="{BB962C8B-B14F-4D97-AF65-F5344CB8AC3E}">
        <p14:creationId xmlns:p14="http://schemas.microsoft.com/office/powerpoint/2010/main" val="122476801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6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decel="6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0" y="0"/>
            <a:ext cx="3419872" cy="5143500"/>
          </a:xfrm>
          <a:prstGeom prst="rect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50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68A4F8E0-D1C1-45C6-B01C-58541AED2829}"/>
              </a:ext>
            </a:extLst>
          </p:cNvPr>
          <p:cNvSpPr txBox="1"/>
          <p:nvPr/>
        </p:nvSpPr>
        <p:spPr>
          <a:xfrm>
            <a:off x="3739328" y="467783"/>
            <a:ext cx="5585200" cy="476071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378000" rtlCol="0" anchor="ctr">
            <a:spAutoFit/>
          </a:bodyPr>
          <a:lstStyle/>
          <a:p>
            <a:r>
              <a:rPr lang="es-CO" sz="1600" b="1" dirty="0"/>
              <a:t>Contextualización de la Directiva Presidencial</a:t>
            </a:r>
            <a:endParaRPr lang="es-CO" altLang="es-CO" sz="1600" b="1" dirty="0">
              <a:solidFill>
                <a:schemeClr val="bg1"/>
              </a:solidFill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68A4F8E0-D1C1-45C6-B01C-58541AED2829}"/>
              </a:ext>
            </a:extLst>
          </p:cNvPr>
          <p:cNvSpPr txBox="1"/>
          <p:nvPr/>
        </p:nvSpPr>
        <p:spPr>
          <a:xfrm>
            <a:off x="3747882" y="1065927"/>
            <a:ext cx="5582093" cy="476071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378000" rtlCol="0" anchor="ctr">
            <a:spAutoFit/>
          </a:bodyPr>
          <a:lstStyle/>
          <a:p>
            <a:r>
              <a:rPr lang="es-CO" sz="1600" b="1" dirty="0">
                <a:solidFill>
                  <a:schemeClr val="bg1"/>
                </a:solidFill>
              </a:rPr>
              <a:t>Presentación Campaña</a:t>
            </a:r>
            <a:endParaRPr lang="es-CO" altLang="es-CO" sz="1600" b="1" dirty="0">
              <a:solidFill>
                <a:schemeClr val="bg1"/>
              </a:solidFill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8A4F8E0-D1C1-45C6-B01C-58541AED2829}"/>
              </a:ext>
            </a:extLst>
          </p:cNvPr>
          <p:cNvSpPr txBox="1"/>
          <p:nvPr/>
        </p:nvSpPr>
        <p:spPr>
          <a:xfrm>
            <a:off x="3747633" y="1635646"/>
            <a:ext cx="5576895" cy="476071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378000" rtlCol="0" anchor="ctr">
            <a:spAutoFit/>
          </a:bodyPr>
          <a:lstStyle/>
          <a:p>
            <a:r>
              <a:rPr lang="es-CO" altLang="es-CO" sz="1600" b="1" dirty="0">
                <a:solidFill>
                  <a:schemeClr val="bg1"/>
                </a:solidFill>
              </a:rPr>
              <a:t>Proceso de Participación. FASE 1 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-319456" y="1960317"/>
            <a:ext cx="356997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CO" sz="4500" b="1" dirty="0">
                <a:solidFill>
                  <a:schemeClr val="bg1"/>
                </a:solidFill>
                <a:effectLst>
                  <a:outerShdw blurRad="139700" algn="ctr" rotWithShape="0">
                    <a:prstClr val="black">
                      <a:alpha val="25000"/>
                    </a:prstClr>
                  </a:outerShdw>
                </a:effectLst>
              </a:rPr>
              <a:t>Agenda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8A4F8E0-D1C1-45C6-B01C-58541AED2829}"/>
              </a:ext>
            </a:extLst>
          </p:cNvPr>
          <p:cNvSpPr txBox="1"/>
          <p:nvPr/>
        </p:nvSpPr>
        <p:spPr>
          <a:xfrm>
            <a:off x="3747633" y="2211710"/>
            <a:ext cx="5576895" cy="476071"/>
          </a:xfrm>
          <a:prstGeom prst="roundRect">
            <a:avLst>
              <a:gd name="adj" fmla="val 50000"/>
            </a:avLst>
          </a:prstGeom>
          <a:solidFill>
            <a:srgbClr val="EEB13D"/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378000" rtlCol="0" anchor="ctr">
            <a:spAutoFit/>
          </a:bodyPr>
          <a:lstStyle/>
          <a:p>
            <a:r>
              <a:rPr lang="es-CO" altLang="es-CO" sz="1600" b="1" dirty="0">
                <a:solidFill>
                  <a:schemeClr val="bg1"/>
                </a:solidFill>
              </a:rPr>
              <a:t>Formularios y formatos de análisis. FASE 2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68A4F8E0-D1C1-45C6-B01C-58541AED2829}"/>
              </a:ext>
            </a:extLst>
          </p:cNvPr>
          <p:cNvSpPr txBox="1"/>
          <p:nvPr/>
        </p:nvSpPr>
        <p:spPr>
          <a:xfrm>
            <a:off x="3750480" y="2803509"/>
            <a:ext cx="5576895" cy="476071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378000" rtlCol="0" anchor="ctr">
            <a:spAutoFit/>
          </a:bodyPr>
          <a:lstStyle/>
          <a:p>
            <a:r>
              <a:rPr lang="es-CO" altLang="es-CO" sz="1600" b="1" dirty="0">
                <a:solidFill>
                  <a:schemeClr val="bg1"/>
                </a:solidFill>
              </a:rPr>
              <a:t>Conformación y retos comité sectorial. FASE 3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68A4F8E0-D1C1-45C6-B01C-58541AED2829}"/>
              </a:ext>
            </a:extLst>
          </p:cNvPr>
          <p:cNvSpPr txBox="1"/>
          <p:nvPr/>
        </p:nvSpPr>
        <p:spPr>
          <a:xfrm>
            <a:off x="3739328" y="3338288"/>
            <a:ext cx="5576895" cy="476071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378000" rtlCol="0" anchor="ctr">
            <a:spAutoFit/>
          </a:bodyPr>
          <a:lstStyle/>
          <a:p>
            <a:r>
              <a:rPr lang="es-CO" altLang="es-CO" sz="1600" b="1" dirty="0">
                <a:solidFill>
                  <a:schemeClr val="bg1"/>
                </a:solidFill>
              </a:rPr>
              <a:t>Metodologías para la construcción de los planes</a:t>
            </a:r>
          </a:p>
        </p:txBody>
      </p:sp>
      <p:pic>
        <p:nvPicPr>
          <p:cNvPr id="21" name="Picture 10" descr="logoseditables-01.png"/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3076"/>
          <a:stretch/>
        </p:blipFill>
        <p:spPr>
          <a:xfrm>
            <a:off x="7164288" y="4456762"/>
            <a:ext cx="1584176" cy="642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387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6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decel="6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decel="6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15" grpId="0" build="p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10" descr="logoseditables-01.png"/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3076"/>
          <a:stretch/>
        </p:blipFill>
        <p:spPr>
          <a:xfrm>
            <a:off x="7434065" y="4501215"/>
            <a:ext cx="1584176" cy="642285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3"/>
          <a:srcRect l="26769" t="73800" r="27556" b="9400"/>
          <a:stretch/>
        </p:blipFill>
        <p:spPr>
          <a:xfrm>
            <a:off x="539552" y="3003798"/>
            <a:ext cx="8352928" cy="1661971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/>
          <a:srcRect t="24100" r="25194" b="39500"/>
          <a:stretch/>
        </p:blipFill>
        <p:spPr>
          <a:xfrm>
            <a:off x="1" y="771550"/>
            <a:ext cx="9144000" cy="2443628"/>
          </a:xfrm>
          <a:prstGeom prst="rect">
            <a:avLst/>
          </a:prstGeom>
        </p:spPr>
      </p:pic>
      <p:sp>
        <p:nvSpPr>
          <p:cNvPr id="20" name="Rectángulo 19">
            <a:extLst>
              <a:ext uri="{FF2B5EF4-FFF2-40B4-BE49-F238E27FC236}">
                <a16:creationId xmlns:a16="http://schemas.microsoft.com/office/drawing/2014/main" id="{EA1F01F7-8D40-4E72-97D6-B2D1DA8CD803}"/>
              </a:ext>
            </a:extLst>
          </p:cNvPr>
          <p:cNvSpPr/>
          <p:nvPr/>
        </p:nvSpPr>
        <p:spPr>
          <a:xfrm>
            <a:off x="1" y="0"/>
            <a:ext cx="9144000" cy="816215"/>
          </a:xfrm>
          <a:prstGeom prst="rect">
            <a:avLst/>
          </a:prstGeom>
          <a:solidFill>
            <a:srgbClr val="EEB1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b="1" dirty="0">
                <a:solidFill>
                  <a:schemeClr val="bg1"/>
                </a:solidFill>
              </a:rPr>
              <a:t>FORMULARIOS Y FORMATOS DE ANÁLISIS</a:t>
            </a:r>
          </a:p>
        </p:txBody>
      </p:sp>
    </p:spTree>
    <p:extLst>
      <p:ext uri="{BB962C8B-B14F-4D97-AF65-F5344CB8AC3E}">
        <p14:creationId xmlns:p14="http://schemas.microsoft.com/office/powerpoint/2010/main" val="2020788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decel="1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6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orma libre: forma 32">
            <a:extLst>
              <a:ext uri="{FF2B5EF4-FFF2-40B4-BE49-F238E27FC236}">
                <a16:creationId xmlns:a16="http://schemas.microsoft.com/office/drawing/2014/main" id="{40998870-6B6D-4EA2-A34E-31AAD02E00EF}"/>
              </a:ext>
            </a:extLst>
          </p:cNvPr>
          <p:cNvSpPr>
            <a:spLocks/>
          </p:cNvSpPr>
          <p:nvPr/>
        </p:nvSpPr>
        <p:spPr bwMode="auto">
          <a:xfrm>
            <a:off x="7452320" y="3605722"/>
            <a:ext cx="1691680" cy="1538996"/>
          </a:xfrm>
          <a:custGeom>
            <a:avLst/>
            <a:gdLst>
              <a:gd name="connsiteX0" fmla="*/ 4457476 w 4457476"/>
              <a:gd name="connsiteY0" fmla="*/ 0 h 4447727"/>
              <a:gd name="connsiteX1" fmla="*/ 4457476 w 4457476"/>
              <a:gd name="connsiteY1" fmla="*/ 1093303 h 4447727"/>
              <a:gd name="connsiteX2" fmla="*/ 1104676 w 4457476"/>
              <a:gd name="connsiteY2" fmla="*/ 4446103 h 4447727"/>
              <a:gd name="connsiteX3" fmla="*/ 1104717 w 4457476"/>
              <a:gd name="connsiteY3" fmla="*/ 4447727 h 4447727"/>
              <a:gd name="connsiteX4" fmla="*/ 0 w 4457476"/>
              <a:gd name="connsiteY4" fmla="*/ 4447727 h 4447727"/>
              <a:gd name="connsiteX5" fmla="*/ 4457476 w 4457476"/>
              <a:gd name="connsiteY5" fmla="*/ 0 h 4447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57476" h="4447727">
                <a:moveTo>
                  <a:pt x="4457476" y="0"/>
                </a:moveTo>
                <a:lnTo>
                  <a:pt x="4457476" y="1093303"/>
                </a:lnTo>
                <a:cubicBezTo>
                  <a:pt x="2605776" y="1093303"/>
                  <a:pt x="1104676" y="2594403"/>
                  <a:pt x="1104676" y="4446103"/>
                </a:cubicBezTo>
                <a:lnTo>
                  <a:pt x="1104717" y="4447727"/>
                </a:lnTo>
                <a:lnTo>
                  <a:pt x="0" y="4447727"/>
                </a:lnTo>
                <a:cubicBezTo>
                  <a:pt x="0" y="1991790"/>
                  <a:pt x="1996156" y="0"/>
                  <a:pt x="4457476" y="0"/>
                </a:cubicBezTo>
                <a:close/>
              </a:path>
            </a:pathLst>
          </a:custGeom>
          <a:solidFill>
            <a:srgbClr val="EEB13D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endParaRPr lang="es-CO" sz="1350"/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id="{E577EA59-A7DE-4CF1-80ED-AAE6B73407E9}"/>
              </a:ext>
            </a:extLst>
          </p:cNvPr>
          <p:cNvSpPr txBox="1"/>
          <p:nvPr/>
        </p:nvSpPr>
        <p:spPr>
          <a:xfrm>
            <a:off x="-324544" y="4515966"/>
            <a:ext cx="5246915" cy="421972"/>
          </a:xfrm>
          <a:prstGeom prst="roundRect">
            <a:avLst>
              <a:gd name="adj" fmla="val 50000"/>
            </a:avLst>
          </a:prstGeom>
          <a:solidFill>
            <a:srgbClr val="EEB13D"/>
          </a:solidFill>
        </p:spPr>
        <p:txBody>
          <a:bodyPr wrap="square" lIns="67500" rIns="243000" rtlCol="0">
            <a:spAutoFit/>
          </a:bodyPr>
          <a:lstStyle/>
          <a:p>
            <a:pPr algn="r"/>
            <a:r>
              <a:rPr lang="en-US" sz="1350" b="1" dirty="0">
                <a:solidFill>
                  <a:schemeClr val="bg1"/>
                </a:solidFill>
              </a:rPr>
              <a:t>FORMULARIO DE NORMAS DE ALTO IMPACTO</a:t>
            </a:r>
            <a:endParaRPr lang="en-US" sz="1350" dirty="0">
              <a:solidFill>
                <a:schemeClr val="bg1"/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477161" y="248924"/>
            <a:ext cx="143180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1200" b="1" dirty="0">
                <a:solidFill>
                  <a:srgbClr val="FF6000"/>
                </a:solidFill>
                <a:latin typeface="Karla"/>
              </a:rPr>
              <a:t>Participa como:</a:t>
            </a:r>
            <a:r>
              <a:rPr lang="es-CO" sz="1200" b="1" dirty="0">
                <a:solidFill>
                  <a:srgbClr val="FF6000"/>
                </a:solidFill>
                <a:latin typeface="Courier New" panose="02070309020205020404" pitchFamily="49" charset="0"/>
              </a:rPr>
              <a:t>*</a:t>
            </a:r>
            <a:endParaRPr lang="es-CO" sz="1200" b="1" dirty="0"/>
          </a:p>
        </p:txBody>
      </p:sp>
      <p:sp>
        <p:nvSpPr>
          <p:cNvPr id="8" name="Rectángulo 7"/>
          <p:cNvSpPr/>
          <p:nvPr/>
        </p:nvSpPr>
        <p:spPr>
          <a:xfrm>
            <a:off x="2833337" y="248924"/>
            <a:ext cx="173316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1200" b="1" dirty="0">
                <a:solidFill>
                  <a:srgbClr val="FF6000"/>
                </a:solidFill>
                <a:latin typeface="Karla"/>
              </a:rPr>
              <a:t>Nombres y apellidos </a:t>
            </a:r>
            <a:endParaRPr lang="es-CO" sz="1200" b="1" dirty="0"/>
          </a:p>
        </p:txBody>
      </p:sp>
      <p:sp>
        <p:nvSpPr>
          <p:cNvPr id="17" name="Rectángulo 16"/>
          <p:cNvSpPr/>
          <p:nvPr/>
        </p:nvSpPr>
        <p:spPr>
          <a:xfrm>
            <a:off x="5068931" y="236989"/>
            <a:ext cx="83227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1200" b="1" dirty="0">
                <a:solidFill>
                  <a:srgbClr val="FF6000"/>
                </a:solidFill>
                <a:latin typeface="Karla"/>
              </a:rPr>
              <a:t>Empresa</a:t>
            </a:r>
            <a:endParaRPr lang="es-CO" sz="1200" b="1" dirty="0"/>
          </a:p>
        </p:txBody>
      </p:sp>
      <p:sp>
        <p:nvSpPr>
          <p:cNvPr id="18" name="Rectángulo 17"/>
          <p:cNvSpPr/>
          <p:nvPr/>
        </p:nvSpPr>
        <p:spPr>
          <a:xfrm>
            <a:off x="505855" y="587478"/>
            <a:ext cx="70724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1200" b="1" dirty="0">
                <a:solidFill>
                  <a:srgbClr val="FF6000"/>
                </a:solidFill>
                <a:latin typeface="Karla"/>
              </a:rPr>
              <a:t>Ciudad</a:t>
            </a:r>
            <a:endParaRPr lang="es-CO" sz="1200" b="1" dirty="0"/>
          </a:p>
        </p:txBody>
      </p:sp>
      <p:sp>
        <p:nvSpPr>
          <p:cNvPr id="19" name="Rectángulo 18"/>
          <p:cNvSpPr/>
          <p:nvPr/>
        </p:nvSpPr>
        <p:spPr>
          <a:xfrm>
            <a:off x="2833337" y="587478"/>
            <a:ext cx="81605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1200" b="1" dirty="0">
                <a:solidFill>
                  <a:srgbClr val="FF6000"/>
                </a:solidFill>
                <a:latin typeface="Karla"/>
              </a:rPr>
              <a:t>Teléfono</a:t>
            </a:r>
            <a:endParaRPr lang="es-CO" sz="1200" b="1" dirty="0"/>
          </a:p>
        </p:txBody>
      </p:sp>
      <p:sp>
        <p:nvSpPr>
          <p:cNvPr id="20" name="Rectángulo 19"/>
          <p:cNvSpPr/>
          <p:nvPr/>
        </p:nvSpPr>
        <p:spPr>
          <a:xfrm>
            <a:off x="5027066" y="575543"/>
            <a:ext cx="15696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1200" b="1" dirty="0">
                <a:solidFill>
                  <a:srgbClr val="FF6000"/>
                </a:solidFill>
                <a:latin typeface="Karla"/>
              </a:rPr>
              <a:t>Correo Electrónico</a:t>
            </a:r>
            <a:endParaRPr lang="es-CO" sz="1200" b="1" dirty="0"/>
          </a:p>
        </p:txBody>
      </p:sp>
      <p:sp>
        <p:nvSpPr>
          <p:cNvPr id="21" name="Rectángulo 20"/>
          <p:cNvSpPr/>
          <p:nvPr/>
        </p:nvSpPr>
        <p:spPr>
          <a:xfrm>
            <a:off x="337066" y="1018859"/>
            <a:ext cx="138050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1400" b="1" dirty="0">
                <a:solidFill>
                  <a:srgbClr val="FF6000"/>
                </a:solidFill>
                <a:latin typeface="Karla"/>
              </a:rPr>
              <a:t>Norma Orden </a:t>
            </a:r>
            <a:endParaRPr lang="es-CO" sz="1400" b="1" dirty="0"/>
          </a:p>
        </p:txBody>
      </p:sp>
      <p:sp>
        <p:nvSpPr>
          <p:cNvPr id="22" name="Rectángulo 21"/>
          <p:cNvSpPr/>
          <p:nvPr/>
        </p:nvSpPr>
        <p:spPr>
          <a:xfrm>
            <a:off x="337019" y="1230732"/>
            <a:ext cx="8913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1200" b="1" dirty="0">
                <a:solidFill>
                  <a:srgbClr val="FF6000"/>
                </a:solidFill>
                <a:latin typeface="Karla"/>
              </a:rPr>
              <a:t>Nacional</a:t>
            </a:r>
          </a:p>
          <a:p>
            <a:r>
              <a:rPr lang="es-CO" sz="1200" b="1" dirty="0">
                <a:solidFill>
                  <a:srgbClr val="FF6000"/>
                </a:solidFill>
                <a:latin typeface="Karla"/>
              </a:rPr>
              <a:t>Territorial</a:t>
            </a:r>
            <a:endParaRPr lang="es-CO" sz="1200" b="1" dirty="0"/>
          </a:p>
        </p:txBody>
      </p:sp>
      <p:sp>
        <p:nvSpPr>
          <p:cNvPr id="23" name="Rectángulo 22"/>
          <p:cNvSpPr/>
          <p:nvPr/>
        </p:nvSpPr>
        <p:spPr>
          <a:xfrm>
            <a:off x="1624887" y="1026493"/>
            <a:ext cx="143494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1400" b="1" dirty="0">
                <a:solidFill>
                  <a:srgbClr val="FF6000"/>
                </a:solidFill>
                <a:latin typeface="Karla"/>
              </a:rPr>
              <a:t>Tipo de Norma</a:t>
            </a:r>
            <a:endParaRPr lang="es-CO" sz="1400" b="1" dirty="0"/>
          </a:p>
        </p:txBody>
      </p:sp>
      <p:sp>
        <p:nvSpPr>
          <p:cNvPr id="24" name="Rectángulo 23"/>
          <p:cNvSpPr/>
          <p:nvPr/>
        </p:nvSpPr>
        <p:spPr>
          <a:xfrm>
            <a:off x="1848772" y="1237149"/>
            <a:ext cx="1058303" cy="12311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1200" b="1" dirty="0">
                <a:solidFill>
                  <a:srgbClr val="FF6000"/>
                </a:solidFill>
                <a:latin typeface="Karla"/>
              </a:rPr>
              <a:t>Decreto</a:t>
            </a:r>
          </a:p>
          <a:p>
            <a:r>
              <a:rPr lang="es-CO" sz="1200" b="1" dirty="0">
                <a:solidFill>
                  <a:srgbClr val="FF6000"/>
                </a:solidFill>
                <a:latin typeface="Karla"/>
              </a:rPr>
              <a:t>Acuerdo</a:t>
            </a:r>
          </a:p>
          <a:p>
            <a:r>
              <a:rPr lang="es-CO" sz="1200" b="1" dirty="0">
                <a:solidFill>
                  <a:srgbClr val="FF6000"/>
                </a:solidFill>
                <a:latin typeface="Karla"/>
              </a:rPr>
              <a:t>Ordenanza</a:t>
            </a:r>
          </a:p>
          <a:p>
            <a:r>
              <a:rPr lang="es-CO" sz="1200" b="1" dirty="0">
                <a:solidFill>
                  <a:srgbClr val="FF6000"/>
                </a:solidFill>
                <a:latin typeface="Karla"/>
              </a:rPr>
              <a:t>Resolución </a:t>
            </a:r>
          </a:p>
          <a:p>
            <a:r>
              <a:rPr lang="es-CO" sz="1200" b="1" dirty="0">
                <a:solidFill>
                  <a:srgbClr val="FF6000"/>
                </a:solidFill>
                <a:latin typeface="Karla"/>
              </a:rPr>
              <a:t>Circular</a:t>
            </a:r>
          </a:p>
          <a:p>
            <a:endParaRPr lang="es-CO" sz="1400" b="1" dirty="0">
              <a:solidFill>
                <a:srgbClr val="FF6000"/>
              </a:solidFill>
              <a:latin typeface="Karla"/>
            </a:endParaRPr>
          </a:p>
        </p:txBody>
      </p:sp>
      <p:sp>
        <p:nvSpPr>
          <p:cNvPr id="25" name="Rectángulo 24"/>
          <p:cNvSpPr/>
          <p:nvPr/>
        </p:nvSpPr>
        <p:spPr>
          <a:xfrm>
            <a:off x="3045190" y="1046238"/>
            <a:ext cx="26789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1400" b="1" dirty="0">
                <a:solidFill>
                  <a:srgbClr val="FF6000"/>
                </a:solidFill>
                <a:latin typeface="Karla"/>
              </a:rPr>
              <a:t>Entidad que expidió la norma</a:t>
            </a:r>
            <a:endParaRPr lang="es-CO" sz="1400" b="1" dirty="0"/>
          </a:p>
        </p:txBody>
      </p:sp>
      <p:sp>
        <p:nvSpPr>
          <p:cNvPr id="26" name="Rectángulo 25"/>
          <p:cNvSpPr/>
          <p:nvPr/>
        </p:nvSpPr>
        <p:spPr>
          <a:xfrm>
            <a:off x="5724128" y="1057515"/>
            <a:ext cx="19175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1400" b="1" dirty="0">
                <a:solidFill>
                  <a:srgbClr val="FF6000"/>
                </a:solidFill>
                <a:latin typeface="Karla"/>
              </a:rPr>
              <a:t>Número de la norma</a:t>
            </a:r>
            <a:endParaRPr lang="es-CO" sz="1400" b="1" dirty="0"/>
          </a:p>
        </p:txBody>
      </p:sp>
      <p:sp>
        <p:nvSpPr>
          <p:cNvPr id="27" name="Rectángulo 26"/>
          <p:cNvSpPr/>
          <p:nvPr/>
        </p:nvSpPr>
        <p:spPr>
          <a:xfrm>
            <a:off x="7812360" y="1067872"/>
            <a:ext cx="53251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1400" b="1" dirty="0">
                <a:solidFill>
                  <a:srgbClr val="FF6000"/>
                </a:solidFill>
                <a:latin typeface="Karla"/>
              </a:rPr>
              <a:t>Año</a:t>
            </a:r>
            <a:endParaRPr lang="es-CO" sz="1400" b="1" dirty="0"/>
          </a:p>
        </p:txBody>
      </p:sp>
      <p:sp>
        <p:nvSpPr>
          <p:cNvPr id="28" name="Rectángulo 27"/>
          <p:cNvSpPr/>
          <p:nvPr/>
        </p:nvSpPr>
        <p:spPr>
          <a:xfrm>
            <a:off x="304070" y="2320458"/>
            <a:ext cx="275576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400" b="1" dirty="0">
                <a:solidFill>
                  <a:srgbClr val="FF6000"/>
                </a:solidFill>
                <a:latin typeface="Karla"/>
              </a:rPr>
              <a:t>¿Cuál es la problemática que ha identificado con esta norma?</a:t>
            </a:r>
            <a:endParaRPr lang="es-CO" sz="1400" b="1" dirty="0"/>
          </a:p>
        </p:txBody>
      </p:sp>
      <p:sp>
        <p:nvSpPr>
          <p:cNvPr id="29" name="Rectángulo 28"/>
          <p:cNvSpPr/>
          <p:nvPr/>
        </p:nvSpPr>
        <p:spPr>
          <a:xfrm>
            <a:off x="3527430" y="2373965"/>
            <a:ext cx="30521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400" b="1" dirty="0">
                <a:solidFill>
                  <a:srgbClr val="FF6000"/>
                </a:solidFill>
                <a:latin typeface="Karla"/>
              </a:rPr>
              <a:t>¿Cuál puede ser la solución para esa problemática?</a:t>
            </a:r>
            <a:endParaRPr lang="es-CO" sz="1400" b="1" dirty="0"/>
          </a:p>
        </p:txBody>
      </p:sp>
      <p:sp>
        <p:nvSpPr>
          <p:cNvPr id="30" name="Rectángulo 29"/>
          <p:cNvSpPr/>
          <p:nvPr/>
        </p:nvSpPr>
        <p:spPr>
          <a:xfrm>
            <a:off x="309860" y="3361003"/>
            <a:ext cx="38759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400" b="1" dirty="0">
                <a:solidFill>
                  <a:srgbClr val="FF6000"/>
                </a:solidFill>
                <a:latin typeface="Karla"/>
              </a:rPr>
              <a:t>Considera que esta norma tiene vacíos que facilitan hechos de corrupción?</a:t>
            </a:r>
            <a:endParaRPr lang="es-CO" sz="1400" b="1" dirty="0"/>
          </a:p>
        </p:txBody>
      </p:sp>
      <p:sp>
        <p:nvSpPr>
          <p:cNvPr id="9" name="Rectángulo redondeado 8"/>
          <p:cNvSpPr/>
          <p:nvPr/>
        </p:nvSpPr>
        <p:spPr>
          <a:xfrm>
            <a:off x="251520" y="195486"/>
            <a:ext cx="8208912" cy="666088"/>
          </a:xfrm>
          <a:prstGeom prst="roundRect">
            <a:avLst/>
          </a:prstGeom>
          <a:noFill/>
          <a:ln>
            <a:solidFill>
              <a:srgbClr val="EEB1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b="1"/>
          </a:p>
        </p:txBody>
      </p:sp>
      <p:sp>
        <p:nvSpPr>
          <p:cNvPr id="32" name="Rectángulo redondeado 31"/>
          <p:cNvSpPr/>
          <p:nvPr/>
        </p:nvSpPr>
        <p:spPr>
          <a:xfrm>
            <a:off x="251520" y="979146"/>
            <a:ext cx="8208912" cy="1281502"/>
          </a:xfrm>
          <a:prstGeom prst="roundRect">
            <a:avLst/>
          </a:prstGeom>
          <a:noFill/>
          <a:ln>
            <a:solidFill>
              <a:srgbClr val="EEB1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b="1"/>
          </a:p>
        </p:txBody>
      </p:sp>
      <p:sp>
        <p:nvSpPr>
          <p:cNvPr id="34" name="Rectángulo redondeado 33"/>
          <p:cNvSpPr/>
          <p:nvPr/>
        </p:nvSpPr>
        <p:spPr>
          <a:xfrm>
            <a:off x="251520" y="2320458"/>
            <a:ext cx="8208912" cy="762995"/>
          </a:xfrm>
          <a:prstGeom prst="roundRect">
            <a:avLst/>
          </a:prstGeom>
          <a:noFill/>
          <a:ln>
            <a:solidFill>
              <a:srgbClr val="EEB1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b="1"/>
          </a:p>
        </p:txBody>
      </p:sp>
      <p:sp>
        <p:nvSpPr>
          <p:cNvPr id="35" name="Rectángulo redondeado 34"/>
          <p:cNvSpPr/>
          <p:nvPr/>
        </p:nvSpPr>
        <p:spPr>
          <a:xfrm>
            <a:off x="251520" y="3165338"/>
            <a:ext cx="8208912" cy="762995"/>
          </a:xfrm>
          <a:prstGeom prst="roundRect">
            <a:avLst/>
          </a:prstGeom>
          <a:noFill/>
          <a:ln>
            <a:solidFill>
              <a:srgbClr val="EEB1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b="1"/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68A4F8E0-D1C1-45C6-B01C-58541AED2829}"/>
              </a:ext>
            </a:extLst>
          </p:cNvPr>
          <p:cNvSpPr txBox="1"/>
          <p:nvPr/>
        </p:nvSpPr>
        <p:spPr>
          <a:xfrm>
            <a:off x="7275450" y="312271"/>
            <a:ext cx="2245173" cy="335935"/>
          </a:xfrm>
          <a:prstGeom prst="roundRect">
            <a:avLst>
              <a:gd name="adj" fmla="val 30346"/>
            </a:avLst>
          </a:prstGeom>
          <a:solidFill>
            <a:srgbClr val="EEB13D"/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378000" rtlCol="0" anchor="ctr">
            <a:spAutoFit/>
          </a:bodyPr>
          <a:lstStyle/>
          <a:p>
            <a:r>
              <a:rPr lang="es-CO" altLang="es-CO" sz="1200" b="1" dirty="0">
                <a:solidFill>
                  <a:schemeClr val="bg1"/>
                </a:solidFill>
              </a:rPr>
              <a:t>identificación</a:t>
            </a:r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68A4F8E0-D1C1-45C6-B01C-58541AED2829}"/>
              </a:ext>
            </a:extLst>
          </p:cNvPr>
          <p:cNvSpPr txBox="1"/>
          <p:nvPr/>
        </p:nvSpPr>
        <p:spPr>
          <a:xfrm>
            <a:off x="7275450" y="1536123"/>
            <a:ext cx="2245171" cy="335935"/>
          </a:xfrm>
          <a:prstGeom prst="roundRect">
            <a:avLst>
              <a:gd name="adj" fmla="val 30346"/>
            </a:avLst>
          </a:prstGeom>
          <a:solidFill>
            <a:srgbClr val="EEB13D"/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378000" rtlCol="0" anchor="ctr">
            <a:spAutoFit/>
          </a:bodyPr>
          <a:lstStyle/>
          <a:p>
            <a:r>
              <a:rPr lang="es-CO" altLang="es-CO" sz="1200" b="1" dirty="0">
                <a:solidFill>
                  <a:schemeClr val="bg1"/>
                </a:solidFill>
              </a:rPr>
              <a:t>Norma</a:t>
            </a:r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68A4F8E0-D1C1-45C6-B01C-58541AED2829}"/>
              </a:ext>
            </a:extLst>
          </p:cNvPr>
          <p:cNvSpPr txBox="1"/>
          <p:nvPr/>
        </p:nvSpPr>
        <p:spPr>
          <a:xfrm>
            <a:off x="7275451" y="2706386"/>
            <a:ext cx="2245171" cy="335935"/>
          </a:xfrm>
          <a:prstGeom prst="roundRect">
            <a:avLst>
              <a:gd name="adj" fmla="val 30346"/>
            </a:avLst>
          </a:prstGeom>
          <a:solidFill>
            <a:srgbClr val="EEB13D"/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378000" rtlCol="0" anchor="ctr">
            <a:spAutoFit/>
          </a:bodyPr>
          <a:lstStyle/>
          <a:p>
            <a:r>
              <a:rPr lang="es-CO" altLang="es-CO" sz="1200" b="1" dirty="0">
                <a:solidFill>
                  <a:schemeClr val="bg1"/>
                </a:solidFill>
              </a:rPr>
              <a:t>Participación</a:t>
            </a:r>
          </a:p>
        </p:txBody>
      </p:sp>
      <p:sp>
        <p:nvSpPr>
          <p:cNvPr id="46" name="CuadroTexto 45">
            <a:extLst>
              <a:ext uri="{FF2B5EF4-FFF2-40B4-BE49-F238E27FC236}">
                <a16:creationId xmlns:a16="http://schemas.microsoft.com/office/drawing/2014/main" id="{68A4F8E0-D1C1-45C6-B01C-58541AED2829}"/>
              </a:ext>
            </a:extLst>
          </p:cNvPr>
          <p:cNvSpPr txBox="1"/>
          <p:nvPr/>
        </p:nvSpPr>
        <p:spPr>
          <a:xfrm>
            <a:off x="7236296" y="3579862"/>
            <a:ext cx="2304256" cy="335935"/>
          </a:xfrm>
          <a:prstGeom prst="roundRect">
            <a:avLst>
              <a:gd name="adj" fmla="val 30346"/>
            </a:avLst>
          </a:prstGeom>
          <a:solidFill>
            <a:srgbClr val="EEB13D"/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378000" rtlCol="0" anchor="ctr">
            <a:spAutoFit/>
          </a:bodyPr>
          <a:lstStyle/>
          <a:p>
            <a:r>
              <a:rPr lang="es-CO" altLang="es-CO" sz="1200" b="1" dirty="0">
                <a:solidFill>
                  <a:schemeClr val="bg1"/>
                </a:solidFill>
              </a:rPr>
              <a:t>Riesgos Corrupción</a:t>
            </a:r>
          </a:p>
        </p:txBody>
      </p:sp>
      <p:pic>
        <p:nvPicPr>
          <p:cNvPr id="31" name="Imagen 13"/>
          <p:cNvPicPr>
            <a:picLocks noChangeAspect="1"/>
          </p:cNvPicPr>
          <p:nvPr/>
        </p:nvPicPr>
        <p:blipFill rotWithShape="1">
          <a:blip r:embed="rId2"/>
          <a:srcRect l="26769" t="78266" r="59078" b="13888"/>
          <a:stretch/>
        </p:blipFill>
        <p:spPr>
          <a:xfrm>
            <a:off x="4788024" y="4299942"/>
            <a:ext cx="2588310" cy="776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233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6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8" decel="6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2" decel="1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decel="1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decel="1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decel="1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decel="1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decel="1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decel="1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" presetClass="entr" presetSubtype="2" decel="1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2" decel="1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2" decel="1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2" decel="1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2" decel="1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2" decel="1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2" decel="1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2" decel="1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2" decel="6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2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2" presetClass="entr" presetSubtype="2" decel="1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2" decel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2" decel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2" presetClass="entr" presetSubtype="2" decel="1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2" presetClass="entr" presetSubtype="2" decel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2" presetClass="entr" presetSubtype="4" decel="6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build="p" animBg="1"/>
      <p:bldP spid="6" grpId="0"/>
      <p:bldP spid="8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9" grpId="0" animBg="1"/>
      <p:bldP spid="32" grpId="0" animBg="1"/>
      <p:bldP spid="34" grpId="0" animBg="1"/>
      <p:bldP spid="35" grpId="0" animBg="1"/>
      <p:bldP spid="38" grpId="0" animBg="1"/>
      <p:bldP spid="39" grpId="0" animBg="1"/>
      <p:bldP spid="40" grpId="0" uiExpand="1" build="p" animBg="1"/>
      <p:bldP spid="4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CuadroTexto 44">
            <a:extLst>
              <a:ext uri="{FF2B5EF4-FFF2-40B4-BE49-F238E27FC236}">
                <a16:creationId xmlns:a16="http://schemas.microsoft.com/office/drawing/2014/main" id="{619374ED-93DD-41E3-A793-945252223F51}"/>
              </a:ext>
            </a:extLst>
          </p:cNvPr>
          <p:cNvSpPr txBox="1"/>
          <p:nvPr/>
        </p:nvSpPr>
        <p:spPr>
          <a:xfrm>
            <a:off x="4113856" y="4672371"/>
            <a:ext cx="5138056" cy="421972"/>
          </a:xfrm>
          <a:prstGeom prst="roundRect">
            <a:avLst>
              <a:gd name="adj" fmla="val 50000"/>
            </a:avLst>
          </a:prstGeom>
          <a:solidFill>
            <a:srgbClr val="3366FF"/>
          </a:solidFill>
          <a:ln>
            <a:solidFill>
              <a:srgbClr val="0E3C6A"/>
            </a:solidFill>
          </a:ln>
        </p:spPr>
        <p:txBody>
          <a:bodyPr wrap="square" lIns="243000" rtlCol="0" anchor="ctr">
            <a:spAutoFit/>
          </a:bodyPr>
          <a:lstStyle/>
          <a:p>
            <a:r>
              <a:rPr lang="en-US" sz="1350" b="1" dirty="0">
                <a:solidFill>
                  <a:schemeClr val="bg1"/>
                </a:solidFill>
              </a:rPr>
              <a:t>FORMULARIO DE NORMAS OBSOLETAS</a:t>
            </a:r>
            <a:endParaRPr lang="en-US" sz="1350" dirty="0">
              <a:solidFill>
                <a:schemeClr val="bg1"/>
              </a:solidFill>
            </a:endParaRPr>
          </a:p>
        </p:txBody>
      </p:sp>
      <p:sp>
        <p:nvSpPr>
          <p:cNvPr id="7" name="Forma libre: forma 32">
            <a:extLst>
              <a:ext uri="{FF2B5EF4-FFF2-40B4-BE49-F238E27FC236}">
                <a16:creationId xmlns:a16="http://schemas.microsoft.com/office/drawing/2014/main" id="{40998870-6B6D-4EA2-A34E-31AAD02E00EF}"/>
              </a:ext>
            </a:extLst>
          </p:cNvPr>
          <p:cNvSpPr>
            <a:spLocks/>
          </p:cNvSpPr>
          <p:nvPr/>
        </p:nvSpPr>
        <p:spPr bwMode="auto">
          <a:xfrm flipH="1">
            <a:off x="0" y="3618345"/>
            <a:ext cx="1656184" cy="1538996"/>
          </a:xfrm>
          <a:custGeom>
            <a:avLst/>
            <a:gdLst>
              <a:gd name="connsiteX0" fmla="*/ 4457476 w 4457476"/>
              <a:gd name="connsiteY0" fmla="*/ 0 h 4447727"/>
              <a:gd name="connsiteX1" fmla="*/ 4457476 w 4457476"/>
              <a:gd name="connsiteY1" fmla="*/ 1093303 h 4447727"/>
              <a:gd name="connsiteX2" fmla="*/ 1104676 w 4457476"/>
              <a:gd name="connsiteY2" fmla="*/ 4446103 h 4447727"/>
              <a:gd name="connsiteX3" fmla="*/ 1104717 w 4457476"/>
              <a:gd name="connsiteY3" fmla="*/ 4447727 h 4447727"/>
              <a:gd name="connsiteX4" fmla="*/ 0 w 4457476"/>
              <a:gd name="connsiteY4" fmla="*/ 4447727 h 4447727"/>
              <a:gd name="connsiteX5" fmla="*/ 4457476 w 4457476"/>
              <a:gd name="connsiteY5" fmla="*/ 0 h 4447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57476" h="4447727">
                <a:moveTo>
                  <a:pt x="4457476" y="0"/>
                </a:moveTo>
                <a:lnTo>
                  <a:pt x="4457476" y="1093303"/>
                </a:lnTo>
                <a:cubicBezTo>
                  <a:pt x="2605776" y="1093303"/>
                  <a:pt x="1104676" y="2594403"/>
                  <a:pt x="1104676" y="4446103"/>
                </a:cubicBezTo>
                <a:lnTo>
                  <a:pt x="1104717" y="4447727"/>
                </a:lnTo>
                <a:lnTo>
                  <a:pt x="0" y="4447727"/>
                </a:lnTo>
                <a:cubicBezTo>
                  <a:pt x="0" y="1991790"/>
                  <a:pt x="1996156" y="0"/>
                  <a:pt x="4457476" y="0"/>
                </a:cubicBezTo>
                <a:close/>
              </a:path>
            </a:pathLst>
          </a:custGeom>
          <a:solidFill>
            <a:srgbClr val="3366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endParaRPr lang="es-CO" sz="1350"/>
          </a:p>
        </p:txBody>
      </p:sp>
      <p:sp>
        <p:nvSpPr>
          <p:cNvPr id="8" name="Rectángulo 7"/>
          <p:cNvSpPr/>
          <p:nvPr/>
        </p:nvSpPr>
        <p:spPr>
          <a:xfrm>
            <a:off x="477161" y="176916"/>
            <a:ext cx="133882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1200" b="1" dirty="0">
                <a:solidFill>
                  <a:srgbClr val="0E3C6A"/>
                </a:solidFill>
                <a:latin typeface="Karla"/>
              </a:rPr>
              <a:t>Participa como:</a:t>
            </a:r>
            <a:endParaRPr lang="es-CO" sz="1200" b="1" dirty="0">
              <a:solidFill>
                <a:srgbClr val="0E3C6A"/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2833337" y="176916"/>
            <a:ext cx="179247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1200" b="1" dirty="0">
                <a:solidFill>
                  <a:srgbClr val="0E3C6A"/>
                </a:solidFill>
                <a:latin typeface="Karla"/>
              </a:rPr>
              <a:t>Nombres y apellidos* </a:t>
            </a:r>
            <a:endParaRPr lang="es-CO" sz="1200" b="1" dirty="0">
              <a:solidFill>
                <a:srgbClr val="0E3C6A"/>
              </a:solidFill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5068931" y="164981"/>
            <a:ext cx="83227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1200" b="1" dirty="0">
                <a:solidFill>
                  <a:srgbClr val="0E3C6A"/>
                </a:solidFill>
                <a:latin typeface="Karla"/>
              </a:rPr>
              <a:t>Empresa</a:t>
            </a:r>
            <a:endParaRPr lang="es-CO" sz="1200" b="1" dirty="0">
              <a:solidFill>
                <a:srgbClr val="0E3C6A"/>
              </a:solidFill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2833337" y="515470"/>
            <a:ext cx="81605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1200" b="1" dirty="0">
                <a:solidFill>
                  <a:srgbClr val="0E3C6A"/>
                </a:solidFill>
                <a:latin typeface="Karla"/>
              </a:rPr>
              <a:t>Teléfono</a:t>
            </a:r>
            <a:endParaRPr lang="es-CO" sz="1200" b="1" dirty="0">
              <a:solidFill>
                <a:srgbClr val="0E3C6A"/>
              </a:solidFill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5027066" y="503535"/>
            <a:ext cx="15696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1200" b="1" dirty="0">
                <a:solidFill>
                  <a:srgbClr val="0E3C6A"/>
                </a:solidFill>
                <a:latin typeface="Karla"/>
              </a:rPr>
              <a:t>Correo Electrónico</a:t>
            </a:r>
            <a:endParaRPr lang="es-CO" sz="1200" b="1" dirty="0">
              <a:solidFill>
                <a:srgbClr val="0E3C6A"/>
              </a:solidFill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337066" y="946851"/>
            <a:ext cx="138050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1400" b="1" dirty="0">
                <a:solidFill>
                  <a:srgbClr val="0E3C6A"/>
                </a:solidFill>
                <a:latin typeface="Karla"/>
              </a:rPr>
              <a:t>Norma Orden </a:t>
            </a:r>
            <a:endParaRPr lang="es-CO" sz="1400" b="1" dirty="0">
              <a:solidFill>
                <a:srgbClr val="0E3C6A"/>
              </a:solidFill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581620" y="1149752"/>
            <a:ext cx="8913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1200" b="1" dirty="0">
                <a:solidFill>
                  <a:srgbClr val="0E3C6A"/>
                </a:solidFill>
                <a:latin typeface="Karla"/>
              </a:rPr>
              <a:t>Nacional</a:t>
            </a:r>
          </a:p>
          <a:p>
            <a:r>
              <a:rPr lang="es-CO" sz="1200" b="1" dirty="0">
                <a:solidFill>
                  <a:srgbClr val="0E3C6A"/>
                </a:solidFill>
                <a:latin typeface="Karla"/>
              </a:rPr>
              <a:t>Territorial</a:t>
            </a:r>
            <a:endParaRPr lang="es-CO" sz="1200" b="1" dirty="0">
              <a:solidFill>
                <a:srgbClr val="0E3C6A"/>
              </a:solidFill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1624887" y="954485"/>
            <a:ext cx="143494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1400" b="1" dirty="0">
                <a:solidFill>
                  <a:srgbClr val="0E3C6A"/>
                </a:solidFill>
                <a:latin typeface="Karla"/>
              </a:rPr>
              <a:t>Tipo de Norma</a:t>
            </a:r>
            <a:endParaRPr lang="es-CO" sz="1400" b="1" dirty="0">
              <a:solidFill>
                <a:srgbClr val="0E3C6A"/>
              </a:solidFill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1848772" y="1165141"/>
            <a:ext cx="1058303" cy="12311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1200" b="1" dirty="0">
                <a:solidFill>
                  <a:srgbClr val="0E3C6A"/>
                </a:solidFill>
                <a:latin typeface="Karla"/>
              </a:rPr>
              <a:t>Decreto</a:t>
            </a:r>
          </a:p>
          <a:p>
            <a:r>
              <a:rPr lang="es-CO" sz="1200" b="1" dirty="0">
                <a:solidFill>
                  <a:srgbClr val="0E3C6A"/>
                </a:solidFill>
                <a:latin typeface="Karla"/>
              </a:rPr>
              <a:t>Acuerdo</a:t>
            </a:r>
          </a:p>
          <a:p>
            <a:r>
              <a:rPr lang="es-CO" sz="1200" b="1" dirty="0">
                <a:solidFill>
                  <a:srgbClr val="0E3C6A"/>
                </a:solidFill>
                <a:latin typeface="Karla"/>
              </a:rPr>
              <a:t>Ordenanza</a:t>
            </a:r>
          </a:p>
          <a:p>
            <a:r>
              <a:rPr lang="es-CO" sz="1200" b="1" dirty="0">
                <a:solidFill>
                  <a:srgbClr val="0E3C6A"/>
                </a:solidFill>
                <a:latin typeface="Karla"/>
              </a:rPr>
              <a:t>Resolución </a:t>
            </a:r>
          </a:p>
          <a:p>
            <a:r>
              <a:rPr lang="es-CO" sz="1200" b="1" dirty="0">
                <a:solidFill>
                  <a:srgbClr val="0E3C6A"/>
                </a:solidFill>
                <a:latin typeface="Karla"/>
              </a:rPr>
              <a:t>Circular</a:t>
            </a:r>
          </a:p>
          <a:p>
            <a:endParaRPr lang="es-CO" sz="1400" b="1" dirty="0">
              <a:solidFill>
                <a:srgbClr val="0E3C6A"/>
              </a:solidFill>
              <a:latin typeface="Karla"/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3045190" y="974230"/>
            <a:ext cx="26789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1400" b="1" dirty="0">
                <a:solidFill>
                  <a:srgbClr val="0E3C6A"/>
                </a:solidFill>
                <a:latin typeface="Karla"/>
              </a:rPr>
              <a:t>Entidad que expidió la norma</a:t>
            </a:r>
            <a:endParaRPr lang="es-CO" sz="1400" b="1" dirty="0">
              <a:solidFill>
                <a:srgbClr val="0E3C6A"/>
              </a:solidFill>
            </a:endParaRPr>
          </a:p>
        </p:txBody>
      </p:sp>
      <p:sp>
        <p:nvSpPr>
          <p:cNvPr id="19" name="Rectángulo 18"/>
          <p:cNvSpPr/>
          <p:nvPr/>
        </p:nvSpPr>
        <p:spPr>
          <a:xfrm>
            <a:off x="5724128" y="985507"/>
            <a:ext cx="19175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1400" b="1" dirty="0">
                <a:solidFill>
                  <a:srgbClr val="0E3C6A"/>
                </a:solidFill>
                <a:latin typeface="Karla"/>
              </a:rPr>
              <a:t>Número de la norma</a:t>
            </a:r>
            <a:endParaRPr lang="es-CO" sz="1400" b="1" dirty="0">
              <a:solidFill>
                <a:srgbClr val="0E3C6A"/>
              </a:solidFill>
            </a:endParaRPr>
          </a:p>
        </p:txBody>
      </p:sp>
      <p:sp>
        <p:nvSpPr>
          <p:cNvPr id="20" name="Rectángulo 19"/>
          <p:cNvSpPr/>
          <p:nvPr/>
        </p:nvSpPr>
        <p:spPr>
          <a:xfrm>
            <a:off x="7812360" y="995864"/>
            <a:ext cx="53251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1400" b="1" dirty="0">
                <a:solidFill>
                  <a:srgbClr val="0E3C6A"/>
                </a:solidFill>
                <a:latin typeface="Karla"/>
              </a:rPr>
              <a:t>Año</a:t>
            </a:r>
            <a:endParaRPr lang="es-CO" sz="1400" b="1" dirty="0">
              <a:solidFill>
                <a:srgbClr val="0E3C6A"/>
              </a:solidFill>
            </a:endParaRPr>
          </a:p>
        </p:txBody>
      </p:sp>
      <p:sp>
        <p:nvSpPr>
          <p:cNvPr id="21" name="Rectángulo 20"/>
          <p:cNvSpPr/>
          <p:nvPr/>
        </p:nvSpPr>
        <p:spPr>
          <a:xfrm>
            <a:off x="365607" y="2422723"/>
            <a:ext cx="24677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400" b="1" dirty="0">
                <a:solidFill>
                  <a:srgbClr val="0E3C6A"/>
                </a:solidFill>
                <a:latin typeface="Karla"/>
              </a:rPr>
              <a:t>Porqué razón se debe eliminar la norma</a:t>
            </a:r>
            <a:endParaRPr lang="es-CO" sz="1400" b="1" dirty="0">
              <a:solidFill>
                <a:srgbClr val="0E3C6A"/>
              </a:solidFill>
            </a:endParaRPr>
          </a:p>
        </p:txBody>
      </p:sp>
      <p:sp>
        <p:nvSpPr>
          <p:cNvPr id="22" name="Rectángulo 21"/>
          <p:cNvSpPr/>
          <p:nvPr/>
        </p:nvSpPr>
        <p:spPr>
          <a:xfrm>
            <a:off x="2411760" y="2301957"/>
            <a:ext cx="50405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CO" sz="1200" b="1" dirty="0"/>
              <a:t>Resulta inaplicable o contraría cuando impacta negativamente la realidad social, económica, cultural , política o tecnológica del país.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CO" sz="1200" b="1" dirty="0"/>
              <a:t>Alcanzó la finalidad por la cuál fue expedida  o no es posible exigir su cumplimiento puesto que lo dispuesto en ellas ya se cumplió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CO" sz="1200" b="1" dirty="0"/>
              <a:t>Tenía vigencia transitoria y ya transcurrió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CO" sz="1200" b="1" dirty="0"/>
              <a:t>Fue derogada de manera tácita por otra de igual o mayor jerarquía. </a:t>
            </a:r>
          </a:p>
        </p:txBody>
      </p:sp>
      <p:sp>
        <p:nvSpPr>
          <p:cNvPr id="24" name="Rectángulo redondeado 23"/>
          <p:cNvSpPr/>
          <p:nvPr/>
        </p:nvSpPr>
        <p:spPr>
          <a:xfrm>
            <a:off x="251520" y="123478"/>
            <a:ext cx="8208912" cy="666088"/>
          </a:xfrm>
          <a:prstGeom prst="roundRect">
            <a:avLst/>
          </a:prstGeom>
          <a:noFill/>
          <a:ln>
            <a:solidFill>
              <a:srgbClr val="33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b="1"/>
          </a:p>
        </p:txBody>
      </p:sp>
      <p:sp>
        <p:nvSpPr>
          <p:cNvPr id="25" name="Rectángulo redondeado 24"/>
          <p:cNvSpPr/>
          <p:nvPr/>
        </p:nvSpPr>
        <p:spPr>
          <a:xfrm>
            <a:off x="251520" y="907138"/>
            <a:ext cx="8208912" cy="1281502"/>
          </a:xfrm>
          <a:prstGeom prst="roundRect">
            <a:avLst/>
          </a:prstGeom>
          <a:noFill/>
          <a:ln>
            <a:solidFill>
              <a:srgbClr val="33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b="1"/>
          </a:p>
        </p:txBody>
      </p:sp>
      <p:sp>
        <p:nvSpPr>
          <p:cNvPr id="26" name="Rectángulo redondeado 25"/>
          <p:cNvSpPr/>
          <p:nvPr/>
        </p:nvSpPr>
        <p:spPr>
          <a:xfrm>
            <a:off x="251520" y="2248450"/>
            <a:ext cx="8208912" cy="1834957"/>
          </a:xfrm>
          <a:prstGeom prst="roundRect">
            <a:avLst/>
          </a:prstGeom>
          <a:noFill/>
          <a:ln>
            <a:solidFill>
              <a:srgbClr val="33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b="1"/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68A4F8E0-D1C1-45C6-B01C-58541AED2829}"/>
              </a:ext>
            </a:extLst>
          </p:cNvPr>
          <p:cNvSpPr txBox="1"/>
          <p:nvPr/>
        </p:nvSpPr>
        <p:spPr>
          <a:xfrm>
            <a:off x="7275450" y="240263"/>
            <a:ext cx="2245173" cy="335935"/>
          </a:xfrm>
          <a:prstGeom prst="roundRect">
            <a:avLst>
              <a:gd name="adj" fmla="val 30346"/>
            </a:avLst>
          </a:prstGeom>
          <a:solidFill>
            <a:srgbClr val="3366FF"/>
          </a:solidFill>
          <a:ln>
            <a:solidFill>
              <a:srgbClr val="0E3C6A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378000" rtlCol="0" anchor="ctr">
            <a:spAutoFit/>
          </a:bodyPr>
          <a:lstStyle/>
          <a:p>
            <a:r>
              <a:rPr lang="es-CO" altLang="es-CO" sz="1200" b="1" dirty="0">
                <a:solidFill>
                  <a:schemeClr val="bg1"/>
                </a:solidFill>
              </a:rPr>
              <a:t>identificación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68A4F8E0-D1C1-45C6-B01C-58541AED2829}"/>
              </a:ext>
            </a:extLst>
          </p:cNvPr>
          <p:cNvSpPr txBox="1"/>
          <p:nvPr/>
        </p:nvSpPr>
        <p:spPr>
          <a:xfrm>
            <a:off x="7275450" y="1464115"/>
            <a:ext cx="2245171" cy="335935"/>
          </a:xfrm>
          <a:prstGeom prst="roundRect">
            <a:avLst>
              <a:gd name="adj" fmla="val 30346"/>
            </a:avLst>
          </a:prstGeom>
          <a:solidFill>
            <a:srgbClr val="3366FF"/>
          </a:solidFill>
          <a:ln>
            <a:solidFill>
              <a:srgbClr val="0E3C6A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378000" rtlCol="0" anchor="ctr">
            <a:spAutoFit/>
          </a:bodyPr>
          <a:lstStyle/>
          <a:p>
            <a:r>
              <a:rPr lang="es-CO" altLang="es-CO" sz="1200" b="1" dirty="0">
                <a:solidFill>
                  <a:schemeClr val="bg1"/>
                </a:solidFill>
              </a:rPr>
              <a:t>Norma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68A4F8E0-D1C1-45C6-B01C-58541AED2829}"/>
              </a:ext>
            </a:extLst>
          </p:cNvPr>
          <p:cNvSpPr txBox="1"/>
          <p:nvPr/>
        </p:nvSpPr>
        <p:spPr>
          <a:xfrm>
            <a:off x="7275451" y="2634378"/>
            <a:ext cx="2245171" cy="335935"/>
          </a:xfrm>
          <a:prstGeom prst="roundRect">
            <a:avLst>
              <a:gd name="adj" fmla="val 30346"/>
            </a:avLst>
          </a:prstGeom>
          <a:solidFill>
            <a:srgbClr val="3366FF"/>
          </a:solidFill>
          <a:ln>
            <a:solidFill>
              <a:srgbClr val="0E3C6A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378000" rtlCol="0" anchor="ctr">
            <a:spAutoFit/>
          </a:bodyPr>
          <a:lstStyle/>
          <a:p>
            <a:r>
              <a:rPr lang="es-CO" altLang="es-CO" sz="1200" b="1" dirty="0">
                <a:solidFill>
                  <a:schemeClr val="bg1"/>
                </a:solidFill>
              </a:rPr>
              <a:t>Participación</a:t>
            </a:r>
          </a:p>
        </p:txBody>
      </p:sp>
      <p:pic>
        <p:nvPicPr>
          <p:cNvPr id="33" name="Imagen 32"/>
          <p:cNvPicPr>
            <a:picLocks noChangeAspect="1"/>
          </p:cNvPicPr>
          <p:nvPr/>
        </p:nvPicPr>
        <p:blipFill rotWithShape="1">
          <a:blip r:embed="rId2"/>
          <a:srcRect l="44094" t="79623" r="44881" b="14554"/>
          <a:stretch/>
        </p:blipFill>
        <p:spPr>
          <a:xfrm>
            <a:off x="1979997" y="4523215"/>
            <a:ext cx="2016224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75177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6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decel="6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2" decel="1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decel="1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decel="1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decel="1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decel="1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decel="1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" presetClass="entr" presetSubtype="2" decel="1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2" decel="1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2" decel="1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2" decel="1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2" decel="1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2" decel="1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2" decel="1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2" decel="1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2" decel="6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2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2" presetClass="entr" presetSubtype="2" decel="1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2" decel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2" decel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build="p" animBg="1"/>
      <p:bldP spid="8" grpId="0"/>
      <p:bldP spid="9" grpId="0"/>
      <p:bldP spid="10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4" grpId="0" animBg="1"/>
      <p:bldP spid="25" grpId="0" animBg="1"/>
      <p:bldP spid="26" grpId="0" animBg="1"/>
      <p:bldP spid="28" grpId="0" animBg="1"/>
      <p:bldP spid="29" grpId="0" animBg="1"/>
      <p:bldP spid="30" grpId="0" build="p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10">
            <a:extLst>
              <a:ext uri="{FF2B5EF4-FFF2-40B4-BE49-F238E27FC236}">
                <a16:creationId xmlns:a16="http://schemas.microsoft.com/office/drawing/2014/main" id="{68A4F8E0-D1C1-45C6-B01C-58541AED2829}"/>
              </a:ext>
            </a:extLst>
          </p:cNvPr>
          <p:cNvSpPr txBox="1"/>
          <p:nvPr/>
        </p:nvSpPr>
        <p:spPr>
          <a:xfrm>
            <a:off x="4084302" y="195486"/>
            <a:ext cx="5200650" cy="421972"/>
          </a:xfrm>
          <a:prstGeom prst="roundRect">
            <a:avLst>
              <a:gd name="adj" fmla="val 50000"/>
            </a:avLst>
          </a:prstGeom>
          <a:solidFill>
            <a:srgbClr val="CD2E3D"/>
          </a:solidFill>
        </p:spPr>
        <p:txBody>
          <a:bodyPr wrap="square" lIns="216000" rtlCol="0">
            <a:spAutoFit/>
          </a:bodyPr>
          <a:lstStyle/>
          <a:p>
            <a:r>
              <a:rPr lang="en-US" sz="1350" b="1" dirty="0">
                <a:solidFill>
                  <a:schemeClr val="bg1"/>
                </a:solidFill>
              </a:rPr>
              <a:t>FORMULARIO DE TRÁMITES ENGORROSOS</a:t>
            </a:r>
          </a:p>
        </p:txBody>
      </p:sp>
      <p:sp>
        <p:nvSpPr>
          <p:cNvPr id="9" name="Forma libre: forma 32">
            <a:extLst>
              <a:ext uri="{FF2B5EF4-FFF2-40B4-BE49-F238E27FC236}">
                <a16:creationId xmlns:a16="http://schemas.microsoft.com/office/drawing/2014/main" id="{40998870-6B6D-4EA2-A34E-31AAD02E00EF}"/>
              </a:ext>
            </a:extLst>
          </p:cNvPr>
          <p:cNvSpPr>
            <a:spLocks/>
          </p:cNvSpPr>
          <p:nvPr/>
        </p:nvSpPr>
        <p:spPr bwMode="auto">
          <a:xfrm rot="5400000" flipH="1">
            <a:off x="-18764" y="-17748"/>
            <a:ext cx="1656184" cy="1691680"/>
          </a:xfrm>
          <a:custGeom>
            <a:avLst/>
            <a:gdLst>
              <a:gd name="connsiteX0" fmla="*/ 4457476 w 4457476"/>
              <a:gd name="connsiteY0" fmla="*/ 0 h 4447727"/>
              <a:gd name="connsiteX1" fmla="*/ 4457476 w 4457476"/>
              <a:gd name="connsiteY1" fmla="*/ 1093303 h 4447727"/>
              <a:gd name="connsiteX2" fmla="*/ 1104676 w 4457476"/>
              <a:gd name="connsiteY2" fmla="*/ 4446103 h 4447727"/>
              <a:gd name="connsiteX3" fmla="*/ 1104717 w 4457476"/>
              <a:gd name="connsiteY3" fmla="*/ 4447727 h 4447727"/>
              <a:gd name="connsiteX4" fmla="*/ 0 w 4457476"/>
              <a:gd name="connsiteY4" fmla="*/ 4447727 h 4447727"/>
              <a:gd name="connsiteX5" fmla="*/ 4457476 w 4457476"/>
              <a:gd name="connsiteY5" fmla="*/ 0 h 4447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57476" h="4447727">
                <a:moveTo>
                  <a:pt x="4457476" y="0"/>
                </a:moveTo>
                <a:lnTo>
                  <a:pt x="4457476" y="1093303"/>
                </a:lnTo>
                <a:cubicBezTo>
                  <a:pt x="2605776" y="1093303"/>
                  <a:pt x="1104676" y="2594403"/>
                  <a:pt x="1104676" y="4446103"/>
                </a:cubicBezTo>
                <a:lnTo>
                  <a:pt x="1104717" y="4447727"/>
                </a:lnTo>
                <a:lnTo>
                  <a:pt x="0" y="4447727"/>
                </a:lnTo>
                <a:cubicBezTo>
                  <a:pt x="0" y="1991790"/>
                  <a:pt x="1996156" y="0"/>
                  <a:pt x="4457476" y="0"/>
                </a:cubicBezTo>
                <a:close/>
              </a:path>
            </a:pathLst>
          </a:custGeom>
          <a:solidFill>
            <a:srgbClr val="A81826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endParaRPr lang="es-CO" sz="1350"/>
          </a:p>
        </p:txBody>
      </p:sp>
      <p:sp>
        <p:nvSpPr>
          <p:cNvPr id="14" name="Rectángulo 13"/>
          <p:cNvSpPr/>
          <p:nvPr/>
        </p:nvSpPr>
        <p:spPr>
          <a:xfrm>
            <a:off x="2340867" y="1329044"/>
            <a:ext cx="133882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1200" b="1" dirty="0">
                <a:solidFill>
                  <a:schemeClr val="bg1">
                    <a:lumMod val="50000"/>
                  </a:schemeClr>
                </a:solidFill>
                <a:latin typeface="Karla"/>
              </a:rPr>
              <a:t>Participa como:</a:t>
            </a:r>
            <a:endParaRPr lang="es-CO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4697043" y="1329044"/>
            <a:ext cx="179247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1200" b="1" dirty="0">
                <a:solidFill>
                  <a:schemeClr val="bg1">
                    <a:lumMod val="50000"/>
                  </a:schemeClr>
                </a:solidFill>
                <a:latin typeface="Karla"/>
              </a:rPr>
              <a:t>Nombres y apellidos* </a:t>
            </a:r>
            <a:endParaRPr lang="es-CO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6932637" y="1317109"/>
            <a:ext cx="83227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1200" b="1" dirty="0">
                <a:solidFill>
                  <a:schemeClr val="bg1">
                    <a:lumMod val="50000"/>
                  </a:schemeClr>
                </a:solidFill>
                <a:latin typeface="Karla"/>
              </a:rPr>
              <a:t>Empresa</a:t>
            </a:r>
            <a:endParaRPr lang="es-CO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4697043" y="1667598"/>
            <a:ext cx="81605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1200" b="1" dirty="0">
                <a:solidFill>
                  <a:schemeClr val="bg1">
                    <a:lumMod val="50000"/>
                  </a:schemeClr>
                </a:solidFill>
                <a:latin typeface="Karla"/>
              </a:rPr>
              <a:t>Teléfono</a:t>
            </a:r>
            <a:endParaRPr lang="es-CO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Rectángulo 18"/>
          <p:cNvSpPr/>
          <p:nvPr/>
        </p:nvSpPr>
        <p:spPr>
          <a:xfrm>
            <a:off x="6890772" y="1655663"/>
            <a:ext cx="15696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1200" b="1" dirty="0">
                <a:solidFill>
                  <a:schemeClr val="bg1">
                    <a:lumMod val="50000"/>
                  </a:schemeClr>
                </a:solidFill>
                <a:latin typeface="Karla"/>
              </a:rPr>
              <a:t>Correo Electrónico</a:t>
            </a:r>
            <a:endParaRPr lang="es-CO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0" name="Rectángulo 19"/>
          <p:cNvSpPr/>
          <p:nvPr/>
        </p:nvSpPr>
        <p:spPr>
          <a:xfrm>
            <a:off x="1759447" y="2163524"/>
            <a:ext cx="186781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1400" b="1" dirty="0">
                <a:solidFill>
                  <a:schemeClr val="bg1">
                    <a:lumMod val="50000"/>
                  </a:schemeClr>
                </a:solidFill>
                <a:latin typeface="Karla"/>
              </a:rPr>
              <a:t>Nombre del trámite </a:t>
            </a:r>
            <a:endParaRPr lang="es-CO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2" name="Rectángulo 21"/>
          <p:cNvSpPr/>
          <p:nvPr/>
        </p:nvSpPr>
        <p:spPr>
          <a:xfrm>
            <a:off x="2647850" y="2539986"/>
            <a:ext cx="51347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1400" b="1" dirty="0">
                <a:solidFill>
                  <a:schemeClr val="bg1">
                    <a:lumMod val="50000"/>
                  </a:schemeClr>
                </a:solidFill>
                <a:latin typeface="Karla"/>
              </a:rPr>
              <a:t>Si conoce el número de la norma ayúdenos a identificarlo </a:t>
            </a:r>
            <a:endParaRPr lang="es-CO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4" name="Rectángulo 23"/>
          <p:cNvSpPr/>
          <p:nvPr/>
        </p:nvSpPr>
        <p:spPr>
          <a:xfrm>
            <a:off x="1749665" y="2907573"/>
            <a:ext cx="335540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1400" b="1" dirty="0">
                <a:solidFill>
                  <a:schemeClr val="bg1">
                    <a:lumMod val="50000"/>
                  </a:schemeClr>
                </a:solidFill>
                <a:latin typeface="Karla"/>
              </a:rPr>
              <a:t>Ciudad en la que presenta el trámite*</a:t>
            </a:r>
            <a:endParaRPr lang="es-CO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5" name="Rectángulo 24"/>
          <p:cNvSpPr/>
          <p:nvPr/>
        </p:nvSpPr>
        <p:spPr>
          <a:xfrm>
            <a:off x="4002579" y="2153405"/>
            <a:ext cx="511550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1400" b="1" dirty="0">
                <a:solidFill>
                  <a:schemeClr val="bg1">
                    <a:lumMod val="50000"/>
                  </a:schemeClr>
                </a:solidFill>
                <a:latin typeface="Karla"/>
              </a:rPr>
              <a:t>Seleccione el tema con el cuál está relacionado el trámite</a:t>
            </a:r>
            <a:endParaRPr lang="es-CO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" name="Rectángulo 26"/>
          <p:cNvSpPr/>
          <p:nvPr/>
        </p:nvSpPr>
        <p:spPr>
          <a:xfrm>
            <a:off x="1740069" y="3314218"/>
            <a:ext cx="38817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400" b="1" dirty="0">
                <a:solidFill>
                  <a:schemeClr val="bg1">
                    <a:lumMod val="50000"/>
                  </a:schemeClr>
                </a:solidFill>
                <a:latin typeface="Karla"/>
              </a:rPr>
              <a:t>¿Porqué considera que el trámite es engorroso o difícil?</a:t>
            </a:r>
            <a:endParaRPr lang="es-CO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8" name="Rectángulo 27"/>
          <p:cNvSpPr/>
          <p:nvPr/>
        </p:nvSpPr>
        <p:spPr>
          <a:xfrm>
            <a:off x="5118766" y="3378186"/>
            <a:ext cx="407495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400" b="1" dirty="0">
                <a:solidFill>
                  <a:schemeClr val="bg1">
                    <a:lumMod val="50000"/>
                  </a:schemeClr>
                </a:solidFill>
                <a:latin typeface="Karla"/>
              </a:rPr>
              <a:t>¿De qué forma podríamos mejorar el trámite</a:t>
            </a:r>
            <a:endParaRPr lang="es-CO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9" name="Rectángulo 28"/>
          <p:cNvSpPr/>
          <p:nvPr/>
        </p:nvSpPr>
        <p:spPr>
          <a:xfrm>
            <a:off x="1628166" y="3946863"/>
            <a:ext cx="387595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400" b="1" dirty="0">
                <a:solidFill>
                  <a:schemeClr val="bg1">
                    <a:lumMod val="50000"/>
                  </a:schemeClr>
                </a:solidFill>
                <a:latin typeface="Karla"/>
              </a:rPr>
              <a:t>Un servidor público le ha pedido alguna dádiva/soborno para adelantar el trámite? Cuál?</a:t>
            </a:r>
            <a:endParaRPr lang="es-CO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" name="Rectángulo redondeado 29"/>
          <p:cNvSpPr/>
          <p:nvPr/>
        </p:nvSpPr>
        <p:spPr>
          <a:xfrm>
            <a:off x="899592" y="1275606"/>
            <a:ext cx="8208912" cy="666088"/>
          </a:xfrm>
          <a:prstGeom prst="roundRect">
            <a:avLst/>
          </a:prstGeom>
          <a:noFill/>
          <a:ln>
            <a:solidFill>
              <a:srgbClr val="A818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b="1"/>
          </a:p>
        </p:txBody>
      </p:sp>
      <p:sp>
        <p:nvSpPr>
          <p:cNvPr id="31" name="Rectángulo redondeado 30"/>
          <p:cNvSpPr/>
          <p:nvPr/>
        </p:nvSpPr>
        <p:spPr>
          <a:xfrm>
            <a:off x="899592" y="2059266"/>
            <a:ext cx="8208912" cy="1142842"/>
          </a:xfrm>
          <a:prstGeom prst="roundRect">
            <a:avLst/>
          </a:prstGeom>
          <a:noFill/>
          <a:ln>
            <a:solidFill>
              <a:srgbClr val="A818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b="1"/>
          </a:p>
        </p:txBody>
      </p:sp>
      <p:sp>
        <p:nvSpPr>
          <p:cNvPr id="32" name="Rectángulo redondeado 31"/>
          <p:cNvSpPr/>
          <p:nvPr/>
        </p:nvSpPr>
        <p:spPr>
          <a:xfrm>
            <a:off x="899592" y="3270465"/>
            <a:ext cx="8208912" cy="597429"/>
          </a:xfrm>
          <a:prstGeom prst="roundRect">
            <a:avLst/>
          </a:prstGeom>
          <a:noFill/>
          <a:ln>
            <a:solidFill>
              <a:srgbClr val="A818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b="1"/>
          </a:p>
        </p:txBody>
      </p:sp>
      <p:sp>
        <p:nvSpPr>
          <p:cNvPr id="33" name="Rectángulo redondeado 32"/>
          <p:cNvSpPr/>
          <p:nvPr/>
        </p:nvSpPr>
        <p:spPr>
          <a:xfrm>
            <a:off x="899592" y="3931862"/>
            <a:ext cx="8208912" cy="1076591"/>
          </a:xfrm>
          <a:prstGeom prst="roundRect">
            <a:avLst/>
          </a:prstGeom>
          <a:noFill/>
          <a:ln>
            <a:solidFill>
              <a:srgbClr val="A818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b="1"/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68A4F8E0-D1C1-45C6-B01C-58541AED2829}"/>
              </a:ext>
            </a:extLst>
          </p:cNvPr>
          <p:cNvSpPr txBox="1"/>
          <p:nvPr/>
        </p:nvSpPr>
        <p:spPr>
          <a:xfrm>
            <a:off x="-593142" y="1507252"/>
            <a:ext cx="2245173" cy="335935"/>
          </a:xfrm>
          <a:prstGeom prst="roundRect">
            <a:avLst>
              <a:gd name="adj" fmla="val 30346"/>
            </a:avLst>
          </a:prstGeom>
          <a:solidFill>
            <a:srgbClr val="A81826"/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378000" rtlCol="0" anchor="ctr">
            <a:spAutoFit/>
          </a:bodyPr>
          <a:lstStyle/>
          <a:p>
            <a:pPr algn="r"/>
            <a:r>
              <a:rPr lang="es-CO" altLang="es-CO" sz="1200" b="1" dirty="0">
                <a:solidFill>
                  <a:schemeClr val="bg1"/>
                </a:solidFill>
              </a:rPr>
              <a:t>identificación</a:t>
            </a: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68A4F8E0-D1C1-45C6-B01C-58541AED2829}"/>
              </a:ext>
            </a:extLst>
          </p:cNvPr>
          <p:cNvSpPr txBox="1"/>
          <p:nvPr/>
        </p:nvSpPr>
        <p:spPr>
          <a:xfrm>
            <a:off x="-573948" y="2767538"/>
            <a:ext cx="2245171" cy="335935"/>
          </a:xfrm>
          <a:prstGeom prst="roundRect">
            <a:avLst>
              <a:gd name="adj" fmla="val 30346"/>
            </a:avLst>
          </a:prstGeom>
          <a:solidFill>
            <a:srgbClr val="A81826"/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378000" rtlCol="0" anchor="ctr">
            <a:spAutoFit/>
          </a:bodyPr>
          <a:lstStyle/>
          <a:p>
            <a:pPr algn="r"/>
            <a:r>
              <a:rPr lang="es-CO" altLang="es-CO" sz="1200" b="1" dirty="0">
                <a:solidFill>
                  <a:schemeClr val="bg1"/>
                </a:solidFill>
              </a:rPr>
              <a:t>Norma</a:t>
            </a: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68A4F8E0-D1C1-45C6-B01C-58541AED2829}"/>
              </a:ext>
            </a:extLst>
          </p:cNvPr>
          <p:cNvSpPr txBox="1"/>
          <p:nvPr/>
        </p:nvSpPr>
        <p:spPr>
          <a:xfrm>
            <a:off x="-573947" y="3454409"/>
            <a:ext cx="2245171" cy="335935"/>
          </a:xfrm>
          <a:prstGeom prst="roundRect">
            <a:avLst>
              <a:gd name="adj" fmla="val 30346"/>
            </a:avLst>
          </a:prstGeom>
          <a:solidFill>
            <a:srgbClr val="A81826"/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378000" rtlCol="0" anchor="ctr">
            <a:spAutoFit/>
          </a:bodyPr>
          <a:lstStyle/>
          <a:p>
            <a:pPr algn="r"/>
            <a:r>
              <a:rPr lang="es-CO" altLang="es-CO" sz="1200" b="1" dirty="0">
                <a:solidFill>
                  <a:schemeClr val="bg1"/>
                </a:solidFill>
              </a:rPr>
              <a:t>Participación</a:t>
            </a: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68A4F8E0-D1C1-45C6-B01C-58541AED2829}"/>
              </a:ext>
            </a:extLst>
          </p:cNvPr>
          <p:cNvSpPr txBox="1"/>
          <p:nvPr/>
        </p:nvSpPr>
        <p:spPr>
          <a:xfrm>
            <a:off x="-649672" y="4540763"/>
            <a:ext cx="2304256" cy="335935"/>
          </a:xfrm>
          <a:prstGeom prst="roundRect">
            <a:avLst>
              <a:gd name="adj" fmla="val 30346"/>
            </a:avLst>
          </a:prstGeom>
          <a:solidFill>
            <a:srgbClr val="A81826"/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378000" rtlCol="0" anchor="ctr">
            <a:spAutoFit/>
          </a:bodyPr>
          <a:lstStyle/>
          <a:p>
            <a:pPr algn="r"/>
            <a:r>
              <a:rPr lang="es-CO" altLang="es-CO" sz="1200" b="1" dirty="0">
                <a:solidFill>
                  <a:schemeClr val="bg1"/>
                </a:solidFill>
              </a:rPr>
              <a:t>Riesgos Corrupción</a:t>
            </a:r>
          </a:p>
        </p:txBody>
      </p:sp>
      <p:sp>
        <p:nvSpPr>
          <p:cNvPr id="64" name="Rectángulo 63"/>
          <p:cNvSpPr/>
          <p:nvPr/>
        </p:nvSpPr>
        <p:spPr>
          <a:xfrm>
            <a:off x="5317774" y="4013516"/>
            <a:ext cx="38759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400" b="1" dirty="0">
                <a:solidFill>
                  <a:schemeClr val="bg1">
                    <a:lumMod val="50000"/>
                  </a:schemeClr>
                </a:solidFill>
                <a:latin typeface="Karla"/>
              </a:rPr>
              <a:t>¿Ha tenido que recurrir a un tramitador?</a:t>
            </a:r>
            <a:endParaRPr lang="es-CO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5" name="Rectángulo 64"/>
          <p:cNvSpPr/>
          <p:nvPr/>
        </p:nvSpPr>
        <p:spPr>
          <a:xfrm>
            <a:off x="5317774" y="4316195"/>
            <a:ext cx="387595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400" b="1" dirty="0">
                <a:solidFill>
                  <a:schemeClr val="bg1">
                    <a:lumMod val="50000"/>
                  </a:schemeClr>
                </a:solidFill>
                <a:latin typeface="Karla"/>
              </a:rPr>
              <a:t>¿Considera que en la realización del trámite se puede presentar un hecho de corrupción?</a:t>
            </a:r>
            <a:endParaRPr lang="es-CO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6" name="Rectángulo 65"/>
          <p:cNvSpPr/>
          <p:nvPr/>
        </p:nvSpPr>
        <p:spPr>
          <a:xfrm>
            <a:off x="5478542" y="2871047"/>
            <a:ext cx="353494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1400" b="1" dirty="0">
                <a:solidFill>
                  <a:schemeClr val="bg1">
                    <a:lumMod val="50000"/>
                  </a:schemeClr>
                </a:solidFill>
                <a:latin typeface="Karla"/>
              </a:rPr>
              <a:t>Entidad ante la que presenta el trámite*</a:t>
            </a:r>
            <a:endParaRPr lang="es-CO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67" name="Imagen 66"/>
          <p:cNvPicPr>
            <a:picLocks noChangeAspect="1"/>
          </p:cNvPicPr>
          <p:nvPr/>
        </p:nvPicPr>
        <p:blipFill rotWithShape="1">
          <a:blip r:embed="rId2"/>
          <a:srcRect l="59450" t="79623" r="29525" b="14554"/>
          <a:stretch/>
        </p:blipFill>
        <p:spPr>
          <a:xfrm>
            <a:off x="1825094" y="206282"/>
            <a:ext cx="2016224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4948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6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decel="6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2" decel="1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decel="1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decel="1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decel="1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decel="1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decel="1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" presetClass="entr" presetSubtype="2" decel="1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2" decel="1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2" decel="1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2" decel="1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2" decel="1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2" decel="1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2" decel="6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2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" presetClass="entr" presetSubtype="2" decel="1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2" decel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2" decel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2" presetClass="entr" presetSubtype="2" decel="1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" presetClass="entr" presetSubtype="2" decel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" presetClass="entr" presetSubtype="2" decel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2" presetClass="entr" presetSubtype="2" decel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 animBg="1"/>
      <p:bldP spid="14" grpId="0"/>
      <p:bldP spid="15" grpId="0"/>
      <p:bldP spid="16" grpId="0"/>
      <p:bldP spid="18" grpId="0"/>
      <p:bldP spid="19" grpId="0"/>
      <p:bldP spid="20" grpId="0"/>
      <p:bldP spid="22" grpId="0"/>
      <p:bldP spid="24" grpId="0"/>
      <p:bldP spid="25" grpId="0"/>
      <p:bldP spid="27" grpId="0"/>
      <p:bldP spid="28" grpId="0"/>
      <p:bldP spid="29" grpId="0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build="p" animBg="1"/>
      <p:bldP spid="37" grpId="0" animBg="1"/>
      <p:bldP spid="64" grpId="0"/>
      <p:bldP spid="65" grpId="0"/>
      <p:bldP spid="6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10">
            <a:extLst>
              <a:ext uri="{FF2B5EF4-FFF2-40B4-BE49-F238E27FC236}">
                <a16:creationId xmlns:a16="http://schemas.microsoft.com/office/drawing/2014/main" id="{68A4F8E0-D1C1-45C6-B01C-58541AED2829}"/>
              </a:ext>
            </a:extLst>
          </p:cNvPr>
          <p:cNvSpPr txBox="1"/>
          <p:nvPr/>
        </p:nvSpPr>
        <p:spPr>
          <a:xfrm>
            <a:off x="-264319" y="195486"/>
            <a:ext cx="5100638" cy="432792"/>
          </a:xfrm>
          <a:prstGeom prst="roundRect">
            <a:avLst>
              <a:gd name="adj" fmla="val 50000"/>
            </a:avLst>
          </a:prstGeom>
          <a:solidFill>
            <a:srgbClr val="969F54"/>
          </a:solidFill>
        </p:spPr>
        <p:txBody>
          <a:bodyPr wrap="square" rIns="297000" rtlCol="0">
            <a:spAutoFit/>
          </a:bodyPr>
          <a:lstStyle/>
          <a:p>
            <a:pPr algn="r"/>
            <a:r>
              <a:rPr lang="en-US" sz="1400" b="1" dirty="0">
                <a:solidFill>
                  <a:schemeClr val="bg1"/>
                </a:solidFill>
              </a:rPr>
              <a:t>Y AHORA… CÓMO SE ANALIZA 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0" name="Forma libre: forma 32">
            <a:extLst>
              <a:ext uri="{FF2B5EF4-FFF2-40B4-BE49-F238E27FC236}">
                <a16:creationId xmlns:a16="http://schemas.microsoft.com/office/drawing/2014/main" id="{40998870-6B6D-4EA2-A34E-31AAD02E00EF}"/>
              </a:ext>
            </a:extLst>
          </p:cNvPr>
          <p:cNvSpPr>
            <a:spLocks/>
          </p:cNvSpPr>
          <p:nvPr/>
        </p:nvSpPr>
        <p:spPr bwMode="auto">
          <a:xfrm rot="5400000" flipH="1" flipV="1">
            <a:off x="7351704" y="-136112"/>
            <a:ext cx="1656184" cy="1928408"/>
          </a:xfrm>
          <a:custGeom>
            <a:avLst/>
            <a:gdLst>
              <a:gd name="connsiteX0" fmla="*/ 4457476 w 4457476"/>
              <a:gd name="connsiteY0" fmla="*/ 0 h 4447727"/>
              <a:gd name="connsiteX1" fmla="*/ 4457476 w 4457476"/>
              <a:gd name="connsiteY1" fmla="*/ 1093303 h 4447727"/>
              <a:gd name="connsiteX2" fmla="*/ 1104676 w 4457476"/>
              <a:gd name="connsiteY2" fmla="*/ 4446103 h 4447727"/>
              <a:gd name="connsiteX3" fmla="*/ 1104717 w 4457476"/>
              <a:gd name="connsiteY3" fmla="*/ 4447727 h 4447727"/>
              <a:gd name="connsiteX4" fmla="*/ 0 w 4457476"/>
              <a:gd name="connsiteY4" fmla="*/ 4447727 h 4447727"/>
              <a:gd name="connsiteX5" fmla="*/ 4457476 w 4457476"/>
              <a:gd name="connsiteY5" fmla="*/ 0 h 4447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57476" h="4447727">
                <a:moveTo>
                  <a:pt x="4457476" y="0"/>
                </a:moveTo>
                <a:lnTo>
                  <a:pt x="4457476" y="1093303"/>
                </a:lnTo>
                <a:cubicBezTo>
                  <a:pt x="2605776" y="1093303"/>
                  <a:pt x="1104676" y="2594403"/>
                  <a:pt x="1104676" y="4446103"/>
                </a:cubicBezTo>
                <a:lnTo>
                  <a:pt x="1104717" y="4447727"/>
                </a:lnTo>
                <a:lnTo>
                  <a:pt x="0" y="4447727"/>
                </a:lnTo>
                <a:cubicBezTo>
                  <a:pt x="0" y="1991790"/>
                  <a:pt x="1996156" y="0"/>
                  <a:pt x="4457476" y="0"/>
                </a:cubicBezTo>
                <a:close/>
              </a:path>
            </a:pathLst>
          </a:custGeom>
          <a:solidFill>
            <a:srgbClr val="777F3A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endParaRPr lang="es-CO" sz="1350"/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C096D2DE-0C8C-465C-937C-4D80D2AB5CDA}"/>
              </a:ext>
            </a:extLst>
          </p:cNvPr>
          <p:cNvSpPr txBox="1"/>
          <p:nvPr/>
        </p:nvSpPr>
        <p:spPr>
          <a:xfrm>
            <a:off x="1155403" y="1181861"/>
            <a:ext cx="63384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Cada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entidad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recibirá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la </a:t>
            </a:r>
            <a:r>
              <a:rPr lang="en-US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captura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de la </a:t>
            </a:r>
            <a:r>
              <a:rPr lang="en-US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información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en </a:t>
            </a:r>
            <a:r>
              <a:rPr lang="en-US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formato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excel.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35" name="Grupo 34">
            <a:extLst>
              <a:ext uri="{FF2B5EF4-FFF2-40B4-BE49-F238E27FC236}">
                <a16:creationId xmlns:a16="http://schemas.microsoft.com/office/drawing/2014/main" id="{217ABEC2-D9C7-43B2-A3A2-BF8E7A338DEA}"/>
              </a:ext>
            </a:extLst>
          </p:cNvPr>
          <p:cNvGrpSpPr/>
          <p:nvPr/>
        </p:nvGrpSpPr>
        <p:grpSpPr>
          <a:xfrm>
            <a:off x="395536" y="1162415"/>
            <a:ext cx="720080" cy="493769"/>
            <a:chOff x="1076096" y="3045493"/>
            <a:chExt cx="1898718" cy="1373090"/>
          </a:xfrm>
          <a:solidFill>
            <a:srgbClr val="777F3A"/>
          </a:solidFill>
        </p:grpSpPr>
        <p:sp>
          <p:nvSpPr>
            <p:cNvPr id="36" name="Elipse 35">
              <a:extLst>
                <a:ext uri="{FF2B5EF4-FFF2-40B4-BE49-F238E27FC236}">
                  <a16:creationId xmlns:a16="http://schemas.microsoft.com/office/drawing/2014/main" id="{2F16C7CA-164E-457C-8771-AE45520D0F7E}"/>
                </a:ext>
              </a:extLst>
            </p:cNvPr>
            <p:cNvSpPr/>
            <p:nvPr/>
          </p:nvSpPr>
          <p:spPr>
            <a:xfrm>
              <a:off x="1076096" y="3045493"/>
              <a:ext cx="1898718" cy="1373090"/>
            </a:xfrm>
            <a:prstGeom prst="ellipse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b="1">
                <a:solidFill>
                  <a:schemeClr val="bg1"/>
                </a:solidFill>
                <a:effectLst>
                  <a:innerShdw blurRad="88900">
                    <a:prstClr val="black">
                      <a:alpha val="81000"/>
                    </a:prstClr>
                  </a:innerShdw>
                </a:effectLst>
              </a:endParaRPr>
            </a:p>
          </p:txBody>
        </p:sp>
        <p:sp>
          <p:nvSpPr>
            <p:cNvPr id="38" name="Elipse 37">
              <a:extLst>
                <a:ext uri="{FF2B5EF4-FFF2-40B4-BE49-F238E27FC236}">
                  <a16:creationId xmlns:a16="http://schemas.microsoft.com/office/drawing/2014/main" id="{90016FB3-26EC-4E6C-8FC7-A736516F2F2E}"/>
                </a:ext>
              </a:extLst>
            </p:cNvPr>
            <p:cNvSpPr/>
            <p:nvPr/>
          </p:nvSpPr>
          <p:spPr>
            <a:xfrm>
              <a:off x="1468452" y="3135851"/>
              <a:ext cx="1100793" cy="1144244"/>
            </a:xfrm>
            <a:prstGeom prst="ellipse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1400" b="1" dirty="0">
                  <a:solidFill>
                    <a:schemeClr val="bg1"/>
                  </a:solidFill>
                  <a:effectLst>
                    <a:innerShdw blurRad="88900">
                      <a:prstClr val="black">
                        <a:alpha val="81000"/>
                      </a:prstClr>
                    </a:innerShdw>
                  </a:effectLst>
                </a:rPr>
                <a:t>1</a:t>
              </a:r>
            </a:p>
          </p:txBody>
        </p:sp>
      </p:grpSp>
      <p:grpSp>
        <p:nvGrpSpPr>
          <p:cNvPr id="39" name="Grupo 38">
            <a:extLst>
              <a:ext uri="{FF2B5EF4-FFF2-40B4-BE49-F238E27FC236}">
                <a16:creationId xmlns:a16="http://schemas.microsoft.com/office/drawing/2014/main" id="{217ABEC2-D9C7-43B2-A3A2-BF8E7A338DEA}"/>
              </a:ext>
            </a:extLst>
          </p:cNvPr>
          <p:cNvGrpSpPr/>
          <p:nvPr/>
        </p:nvGrpSpPr>
        <p:grpSpPr>
          <a:xfrm>
            <a:off x="393030" y="2005655"/>
            <a:ext cx="720080" cy="493769"/>
            <a:chOff x="1076096" y="3045493"/>
            <a:chExt cx="1898718" cy="1373090"/>
          </a:xfrm>
          <a:solidFill>
            <a:srgbClr val="777F3A"/>
          </a:solidFill>
        </p:grpSpPr>
        <p:sp>
          <p:nvSpPr>
            <p:cNvPr id="40" name="Elipse 39">
              <a:extLst>
                <a:ext uri="{FF2B5EF4-FFF2-40B4-BE49-F238E27FC236}">
                  <a16:creationId xmlns:a16="http://schemas.microsoft.com/office/drawing/2014/main" id="{2F16C7CA-164E-457C-8771-AE45520D0F7E}"/>
                </a:ext>
              </a:extLst>
            </p:cNvPr>
            <p:cNvSpPr/>
            <p:nvPr/>
          </p:nvSpPr>
          <p:spPr>
            <a:xfrm>
              <a:off x="1076096" y="3045493"/>
              <a:ext cx="1898718" cy="1373090"/>
            </a:xfrm>
            <a:prstGeom prst="ellipse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b="1">
                <a:solidFill>
                  <a:schemeClr val="bg1"/>
                </a:solidFill>
                <a:effectLst>
                  <a:innerShdw blurRad="88900">
                    <a:prstClr val="black">
                      <a:alpha val="81000"/>
                    </a:prstClr>
                  </a:innerShdw>
                </a:effectLst>
              </a:endParaRPr>
            </a:p>
          </p:txBody>
        </p:sp>
        <p:sp>
          <p:nvSpPr>
            <p:cNvPr id="41" name="Elipse 40">
              <a:extLst>
                <a:ext uri="{FF2B5EF4-FFF2-40B4-BE49-F238E27FC236}">
                  <a16:creationId xmlns:a16="http://schemas.microsoft.com/office/drawing/2014/main" id="{90016FB3-26EC-4E6C-8FC7-A736516F2F2E}"/>
                </a:ext>
              </a:extLst>
            </p:cNvPr>
            <p:cNvSpPr/>
            <p:nvPr/>
          </p:nvSpPr>
          <p:spPr>
            <a:xfrm>
              <a:off x="1468452" y="3135851"/>
              <a:ext cx="1100793" cy="1144244"/>
            </a:xfrm>
            <a:prstGeom prst="ellipse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1400" b="1" dirty="0">
                  <a:solidFill>
                    <a:schemeClr val="bg1"/>
                  </a:solidFill>
                  <a:effectLst>
                    <a:innerShdw blurRad="88900">
                      <a:prstClr val="black">
                        <a:alpha val="81000"/>
                      </a:prstClr>
                    </a:innerShdw>
                  </a:effectLst>
                </a:rPr>
                <a:t>2</a:t>
              </a:r>
            </a:p>
          </p:txBody>
        </p:sp>
      </p:grpSp>
      <p:grpSp>
        <p:nvGrpSpPr>
          <p:cNvPr id="43" name="Grupo 42">
            <a:extLst>
              <a:ext uri="{FF2B5EF4-FFF2-40B4-BE49-F238E27FC236}">
                <a16:creationId xmlns:a16="http://schemas.microsoft.com/office/drawing/2014/main" id="{217ABEC2-D9C7-43B2-A3A2-BF8E7A338DEA}"/>
              </a:ext>
            </a:extLst>
          </p:cNvPr>
          <p:cNvGrpSpPr/>
          <p:nvPr/>
        </p:nvGrpSpPr>
        <p:grpSpPr>
          <a:xfrm>
            <a:off x="393030" y="2816402"/>
            <a:ext cx="720080" cy="493769"/>
            <a:chOff x="1076096" y="3045493"/>
            <a:chExt cx="1898718" cy="1373090"/>
          </a:xfrm>
          <a:solidFill>
            <a:srgbClr val="777F3A"/>
          </a:solidFill>
        </p:grpSpPr>
        <p:sp>
          <p:nvSpPr>
            <p:cNvPr id="44" name="Elipse 43">
              <a:extLst>
                <a:ext uri="{FF2B5EF4-FFF2-40B4-BE49-F238E27FC236}">
                  <a16:creationId xmlns:a16="http://schemas.microsoft.com/office/drawing/2014/main" id="{2F16C7CA-164E-457C-8771-AE45520D0F7E}"/>
                </a:ext>
              </a:extLst>
            </p:cNvPr>
            <p:cNvSpPr/>
            <p:nvPr/>
          </p:nvSpPr>
          <p:spPr>
            <a:xfrm>
              <a:off x="1076096" y="3045493"/>
              <a:ext cx="1898718" cy="1373090"/>
            </a:xfrm>
            <a:prstGeom prst="ellipse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b="1">
                <a:solidFill>
                  <a:schemeClr val="bg1"/>
                </a:solidFill>
                <a:effectLst>
                  <a:innerShdw blurRad="88900">
                    <a:prstClr val="black">
                      <a:alpha val="81000"/>
                    </a:prstClr>
                  </a:innerShdw>
                </a:effectLst>
              </a:endParaRPr>
            </a:p>
          </p:txBody>
        </p:sp>
        <p:sp>
          <p:nvSpPr>
            <p:cNvPr id="45" name="Elipse 44">
              <a:extLst>
                <a:ext uri="{FF2B5EF4-FFF2-40B4-BE49-F238E27FC236}">
                  <a16:creationId xmlns:a16="http://schemas.microsoft.com/office/drawing/2014/main" id="{90016FB3-26EC-4E6C-8FC7-A736516F2F2E}"/>
                </a:ext>
              </a:extLst>
            </p:cNvPr>
            <p:cNvSpPr/>
            <p:nvPr/>
          </p:nvSpPr>
          <p:spPr>
            <a:xfrm>
              <a:off x="1468452" y="3135851"/>
              <a:ext cx="1100793" cy="1144244"/>
            </a:xfrm>
            <a:prstGeom prst="ellipse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1400" b="1" dirty="0">
                  <a:solidFill>
                    <a:schemeClr val="bg1"/>
                  </a:solidFill>
                  <a:effectLst>
                    <a:innerShdw blurRad="88900">
                      <a:prstClr val="black">
                        <a:alpha val="81000"/>
                      </a:prstClr>
                    </a:innerShdw>
                  </a:effectLst>
                </a:rPr>
                <a:t>3</a:t>
              </a:r>
            </a:p>
          </p:txBody>
        </p:sp>
      </p:grpSp>
      <p:sp>
        <p:nvSpPr>
          <p:cNvPr id="46" name="CuadroTexto 45">
            <a:extLst>
              <a:ext uri="{FF2B5EF4-FFF2-40B4-BE49-F238E27FC236}">
                <a16:creationId xmlns:a16="http://schemas.microsoft.com/office/drawing/2014/main" id="{C096D2DE-0C8C-465C-937C-4D80D2AB5CDA}"/>
              </a:ext>
            </a:extLst>
          </p:cNvPr>
          <p:cNvSpPr txBox="1"/>
          <p:nvPr/>
        </p:nvSpPr>
        <p:spPr>
          <a:xfrm>
            <a:off x="1108099" y="2080910"/>
            <a:ext cx="6385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Una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pestaña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por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formulario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7" name="CuadroTexto 46">
            <a:extLst>
              <a:ext uri="{FF2B5EF4-FFF2-40B4-BE49-F238E27FC236}">
                <a16:creationId xmlns:a16="http://schemas.microsoft.com/office/drawing/2014/main" id="{C096D2DE-0C8C-465C-937C-4D80D2AB5CDA}"/>
              </a:ext>
            </a:extLst>
          </p:cNvPr>
          <p:cNvSpPr txBox="1"/>
          <p:nvPr/>
        </p:nvSpPr>
        <p:spPr>
          <a:xfrm>
            <a:off x="1229117" y="2739484"/>
            <a:ext cx="62646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Cada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entidad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deberá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identificar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la </a:t>
            </a:r>
            <a:r>
              <a:rPr lang="en-US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información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y en </a:t>
            </a:r>
            <a:r>
              <a:rPr lang="en-US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caso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de </a:t>
            </a:r>
            <a:r>
              <a:rPr lang="en-US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que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corresponda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 </a:t>
            </a:r>
            <a:r>
              <a:rPr lang="en-US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alguna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entidad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vinculada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o </a:t>
            </a:r>
            <a:r>
              <a:rPr lang="en-US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adscrita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, </a:t>
            </a:r>
            <a:r>
              <a:rPr lang="en-US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redireccionarlo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para </a:t>
            </a:r>
            <a:r>
              <a:rPr lang="en-US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que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avancen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en el </a:t>
            </a:r>
            <a:r>
              <a:rPr lang="en-US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análisis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y </a:t>
            </a:r>
            <a:r>
              <a:rPr lang="en-US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propuesta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de Plan 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48" name="Grupo 47">
            <a:extLst>
              <a:ext uri="{FF2B5EF4-FFF2-40B4-BE49-F238E27FC236}">
                <a16:creationId xmlns:a16="http://schemas.microsoft.com/office/drawing/2014/main" id="{217ABEC2-D9C7-43B2-A3A2-BF8E7A338DEA}"/>
              </a:ext>
            </a:extLst>
          </p:cNvPr>
          <p:cNvGrpSpPr/>
          <p:nvPr/>
        </p:nvGrpSpPr>
        <p:grpSpPr>
          <a:xfrm>
            <a:off x="365923" y="4227934"/>
            <a:ext cx="720080" cy="493769"/>
            <a:chOff x="1076096" y="3045493"/>
            <a:chExt cx="1898718" cy="1373090"/>
          </a:xfrm>
          <a:solidFill>
            <a:srgbClr val="777F3A"/>
          </a:solidFill>
        </p:grpSpPr>
        <p:sp>
          <p:nvSpPr>
            <p:cNvPr id="49" name="Elipse 48">
              <a:extLst>
                <a:ext uri="{FF2B5EF4-FFF2-40B4-BE49-F238E27FC236}">
                  <a16:creationId xmlns:a16="http://schemas.microsoft.com/office/drawing/2014/main" id="{2F16C7CA-164E-457C-8771-AE45520D0F7E}"/>
                </a:ext>
              </a:extLst>
            </p:cNvPr>
            <p:cNvSpPr/>
            <p:nvPr/>
          </p:nvSpPr>
          <p:spPr>
            <a:xfrm>
              <a:off x="1076096" y="3045493"/>
              <a:ext cx="1898718" cy="1373090"/>
            </a:xfrm>
            <a:prstGeom prst="ellipse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b="1">
                <a:solidFill>
                  <a:schemeClr val="bg1"/>
                </a:solidFill>
                <a:effectLst>
                  <a:innerShdw blurRad="88900">
                    <a:prstClr val="black">
                      <a:alpha val="81000"/>
                    </a:prstClr>
                  </a:innerShdw>
                </a:effectLst>
              </a:endParaRPr>
            </a:p>
          </p:txBody>
        </p:sp>
        <p:sp>
          <p:nvSpPr>
            <p:cNvPr id="50" name="Elipse 49">
              <a:extLst>
                <a:ext uri="{FF2B5EF4-FFF2-40B4-BE49-F238E27FC236}">
                  <a16:creationId xmlns:a16="http://schemas.microsoft.com/office/drawing/2014/main" id="{90016FB3-26EC-4E6C-8FC7-A736516F2F2E}"/>
                </a:ext>
              </a:extLst>
            </p:cNvPr>
            <p:cNvSpPr/>
            <p:nvPr/>
          </p:nvSpPr>
          <p:spPr>
            <a:xfrm>
              <a:off x="1468452" y="3135851"/>
              <a:ext cx="1100793" cy="1144244"/>
            </a:xfrm>
            <a:prstGeom prst="ellipse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1400" b="1" dirty="0">
                  <a:solidFill>
                    <a:schemeClr val="bg1"/>
                  </a:solidFill>
                  <a:effectLst>
                    <a:innerShdw blurRad="88900">
                      <a:prstClr val="black">
                        <a:alpha val="81000"/>
                      </a:prstClr>
                    </a:innerShdw>
                  </a:effectLst>
                </a:rPr>
                <a:t>4</a:t>
              </a:r>
            </a:p>
          </p:txBody>
        </p:sp>
      </p:grpSp>
      <p:sp>
        <p:nvSpPr>
          <p:cNvPr id="51" name="CuadroTexto 50">
            <a:extLst>
              <a:ext uri="{FF2B5EF4-FFF2-40B4-BE49-F238E27FC236}">
                <a16:creationId xmlns:a16="http://schemas.microsoft.com/office/drawing/2014/main" id="{C096D2DE-0C8C-465C-937C-4D80D2AB5CDA}"/>
              </a:ext>
            </a:extLst>
          </p:cNvPr>
          <p:cNvSpPr txBox="1"/>
          <p:nvPr/>
        </p:nvSpPr>
        <p:spPr>
          <a:xfrm>
            <a:off x="1267217" y="4231908"/>
            <a:ext cx="6264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La </a:t>
            </a:r>
            <a:r>
              <a:rPr lang="en-US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matriz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de excel </a:t>
            </a:r>
            <a:r>
              <a:rPr lang="en-US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deberá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enviarse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 DNP, Min </a:t>
            </a:r>
            <a:r>
              <a:rPr lang="en-US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Jusiticia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Mincit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Función Pública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721716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6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decel="6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decel="6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decel="6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" decel="6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" decel="6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" presetClass="entr" presetSubtype="8" decel="6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" presetClass="entr" presetSubtype="8" decel="6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" decel="6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2" presetClass="entr" presetSubtype="8" decel="6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 animBg="1"/>
      <p:bldP spid="34" grpId="0"/>
      <p:bldP spid="46" grpId="0"/>
      <p:bldP spid="47" grpId="0"/>
      <p:bldP spid="5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rma libre: forma 32">
            <a:extLst>
              <a:ext uri="{FF2B5EF4-FFF2-40B4-BE49-F238E27FC236}">
                <a16:creationId xmlns:a16="http://schemas.microsoft.com/office/drawing/2014/main" id="{40998870-6B6D-4EA2-A34E-31AAD02E00EF}"/>
              </a:ext>
            </a:extLst>
          </p:cNvPr>
          <p:cNvSpPr>
            <a:spLocks/>
          </p:cNvSpPr>
          <p:nvPr/>
        </p:nvSpPr>
        <p:spPr bwMode="auto">
          <a:xfrm rot="5400000" flipH="1" flipV="1">
            <a:off x="7351704" y="-136112"/>
            <a:ext cx="1656184" cy="1928408"/>
          </a:xfrm>
          <a:custGeom>
            <a:avLst/>
            <a:gdLst>
              <a:gd name="connsiteX0" fmla="*/ 4457476 w 4457476"/>
              <a:gd name="connsiteY0" fmla="*/ 0 h 4447727"/>
              <a:gd name="connsiteX1" fmla="*/ 4457476 w 4457476"/>
              <a:gd name="connsiteY1" fmla="*/ 1093303 h 4447727"/>
              <a:gd name="connsiteX2" fmla="*/ 1104676 w 4457476"/>
              <a:gd name="connsiteY2" fmla="*/ 4446103 h 4447727"/>
              <a:gd name="connsiteX3" fmla="*/ 1104717 w 4457476"/>
              <a:gd name="connsiteY3" fmla="*/ 4447727 h 4447727"/>
              <a:gd name="connsiteX4" fmla="*/ 0 w 4457476"/>
              <a:gd name="connsiteY4" fmla="*/ 4447727 h 4447727"/>
              <a:gd name="connsiteX5" fmla="*/ 4457476 w 4457476"/>
              <a:gd name="connsiteY5" fmla="*/ 0 h 4447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57476" h="4447727">
                <a:moveTo>
                  <a:pt x="4457476" y="0"/>
                </a:moveTo>
                <a:lnTo>
                  <a:pt x="4457476" y="1093303"/>
                </a:lnTo>
                <a:cubicBezTo>
                  <a:pt x="2605776" y="1093303"/>
                  <a:pt x="1104676" y="2594403"/>
                  <a:pt x="1104676" y="4446103"/>
                </a:cubicBezTo>
                <a:lnTo>
                  <a:pt x="1104717" y="4447727"/>
                </a:lnTo>
                <a:lnTo>
                  <a:pt x="0" y="4447727"/>
                </a:lnTo>
                <a:cubicBezTo>
                  <a:pt x="0" y="1991790"/>
                  <a:pt x="1996156" y="0"/>
                  <a:pt x="4457476" y="0"/>
                </a:cubicBezTo>
                <a:close/>
              </a:path>
            </a:pathLst>
          </a:custGeom>
          <a:solidFill>
            <a:srgbClr val="777F3A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endParaRPr lang="es-CO" sz="1350"/>
          </a:p>
        </p:txBody>
      </p:sp>
      <p:grpSp>
        <p:nvGrpSpPr>
          <p:cNvPr id="14" name="Grupo 13"/>
          <p:cNvGrpSpPr/>
          <p:nvPr/>
        </p:nvGrpSpPr>
        <p:grpSpPr>
          <a:xfrm>
            <a:off x="293567" y="1472713"/>
            <a:ext cx="2056045" cy="693409"/>
            <a:chOff x="2108" y="568203"/>
            <a:chExt cx="2056045" cy="693409"/>
          </a:xfrm>
          <a:scene3d>
            <a:camera prst="orthographicFront"/>
            <a:lightRig rig="flat" dir="t"/>
          </a:scene3d>
        </p:grpSpPr>
        <p:sp>
          <p:nvSpPr>
            <p:cNvPr id="32" name="Rectángulo 31"/>
            <p:cNvSpPr/>
            <p:nvPr/>
          </p:nvSpPr>
          <p:spPr>
            <a:xfrm>
              <a:off x="2108" y="568203"/>
              <a:ext cx="2056045" cy="693409"/>
            </a:xfrm>
            <a:prstGeom prst="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Rectángulo 32"/>
            <p:cNvSpPr/>
            <p:nvPr/>
          </p:nvSpPr>
          <p:spPr>
            <a:xfrm>
              <a:off x="2108" y="568203"/>
              <a:ext cx="2056045" cy="69340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5128" tIns="77216" rIns="135128" bIns="77216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1900" kern="1200" dirty="0"/>
                <a:t>Información Capturada </a:t>
              </a:r>
            </a:p>
          </p:txBody>
        </p:sp>
      </p:grpSp>
      <p:grpSp>
        <p:nvGrpSpPr>
          <p:cNvPr id="16" name="Grupo 15"/>
          <p:cNvGrpSpPr/>
          <p:nvPr/>
        </p:nvGrpSpPr>
        <p:grpSpPr>
          <a:xfrm>
            <a:off x="296271" y="2444382"/>
            <a:ext cx="2056045" cy="693409"/>
            <a:chOff x="2346001" y="568203"/>
            <a:chExt cx="2056045" cy="693409"/>
          </a:xfrm>
          <a:scene3d>
            <a:camera prst="orthographicFront"/>
            <a:lightRig rig="flat" dir="t"/>
          </a:scene3d>
        </p:grpSpPr>
        <p:sp>
          <p:nvSpPr>
            <p:cNvPr id="28" name="Rectángulo 27"/>
            <p:cNvSpPr/>
            <p:nvPr/>
          </p:nvSpPr>
          <p:spPr>
            <a:xfrm>
              <a:off x="2346001" y="568203"/>
              <a:ext cx="2056045" cy="693409"/>
            </a:xfrm>
            <a:prstGeom prst="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1">
              <a:schemeClr val="accent3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Rectángulo 28"/>
            <p:cNvSpPr/>
            <p:nvPr/>
          </p:nvSpPr>
          <p:spPr>
            <a:xfrm>
              <a:off x="2346001" y="568203"/>
              <a:ext cx="2056045" cy="69340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5128" tIns="77216" rIns="135128" bIns="77216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1900" kern="1200" dirty="0"/>
                <a:t>Análisis</a:t>
              </a:r>
            </a:p>
          </p:txBody>
        </p:sp>
      </p:grpSp>
      <p:grpSp>
        <p:nvGrpSpPr>
          <p:cNvPr id="17" name="Grupo 16"/>
          <p:cNvGrpSpPr/>
          <p:nvPr/>
        </p:nvGrpSpPr>
        <p:grpSpPr>
          <a:xfrm>
            <a:off x="2483768" y="1369467"/>
            <a:ext cx="5488939" cy="796441"/>
            <a:chOff x="2211317" y="1253235"/>
            <a:chExt cx="2190729" cy="842857"/>
          </a:xfrm>
          <a:scene3d>
            <a:camera prst="orthographicFront"/>
            <a:lightRig rig="flat" dir="t"/>
          </a:scene3d>
        </p:grpSpPr>
        <p:sp>
          <p:nvSpPr>
            <p:cNvPr id="26" name="Rectángulo 25"/>
            <p:cNvSpPr/>
            <p:nvPr/>
          </p:nvSpPr>
          <p:spPr>
            <a:xfrm>
              <a:off x="2211317" y="1253235"/>
              <a:ext cx="2056045" cy="834480"/>
            </a:xfrm>
            <a:prstGeom prst="rect">
              <a:avLst/>
            </a:prstGeom>
            <a:sp3d extrusionH="12700" prstMaterial="plastic">
              <a:bevelT w="50800" h="50800"/>
            </a:sp3d>
          </p:spPr>
          <p:style>
            <a:lnRef idx="1">
              <a:schemeClr val="accent3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7" name="Rectángulo 26"/>
            <p:cNvSpPr/>
            <p:nvPr/>
          </p:nvSpPr>
          <p:spPr>
            <a:xfrm>
              <a:off x="2346001" y="1261612"/>
              <a:ext cx="2056045" cy="83448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1346" tIns="101346" rIns="135128" bIns="152019" numCol="1" spcCol="1270" anchor="t" anchorCtr="0">
              <a:noAutofit/>
            </a:bodyPr>
            <a:lstStyle/>
            <a:p>
              <a:pPr marL="171450" lvl="1" indent="-171450" algn="l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s-CO" sz="1900" kern="1200"/>
            </a:p>
            <a:p>
              <a:pPr marL="171450" lvl="1" indent="-171450" algn="l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s-CO" sz="1900" kern="1200"/>
            </a:p>
          </p:txBody>
        </p:sp>
      </p:grpSp>
      <p:grpSp>
        <p:nvGrpSpPr>
          <p:cNvPr id="18" name="Grupo 17"/>
          <p:cNvGrpSpPr/>
          <p:nvPr/>
        </p:nvGrpSpPr>
        <p:grpSpPr>
          <a:xfrm>
            <a:off x="293567" y="3443790"/>
            <a:ext cx="2056045" cy="693409"/>
            <a:chOff x="4689893" y="568203"/>
            <a:chExt cx="2056045" cy="693409"/>
          </a:xfrm>
          <a:scene3d>
            <a:camera prst="orthographicFront"/>
            <a:lightRig rig="flat" dir="t"/>
          </a:scene3d>
        </p:grpSpPr>
        <p:sp>
          <p:nvSpPr>
            <p:cNvPr id="24" name="Rectángulo 23"/>
            <p:cNvSpPr/>
            <p:nvPr/>
          </p:nvSpPr>
          <p:spPr>
            <a:xfrm>
              <a:off x="4689893" y="568203"/>
              <a:ext cx="2056045" cy="693409"/>
            </a:xfrm>
            <a:prstGeom prst="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1">
              <a:schemeClr val="accent4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Rectángulo 24"/>
            <p:cNvSpPr/>
            <p:nvPr/>
          </p:nvSpPr>
          <p:spPr>
            <a:xfrm>
              <a:off x="4689893" y="568203"/>
              <a:ext cx="2056045" cy="69340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5128" tIns="77216" rIns="135128" bIns="77216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1900" kern="1200" dirty="0"/>
                <a:t>Respuesta a Observaciones</a:t>
              </a:r>
            </a:p>
          </p:txBody>
        </p:sp>
      </p:grpSp>
      <p:sp>
        <p:nvSpPr>
          <p:cNvPr id="4" name="Rectángulo 3"/>
          <p:cNvSpPr/>
          <p:nvPr/>
        </p:nvSpPr>
        <p:spPr>
          <a:xfrm>
            <a:off x="2594463" y="1585445"/>
            <a:ext cx="493009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1600" dirty="0"/>
              <a:t>Por cada Formulario</a:t>
            </a:r>
            <a:endParaRPr lang="es-CO" sz="1400" dirty="0"/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68A4F8E0-D1C1-45C6-B01C-58541AED2829}"/>
              </a:ext>
            </a:extLst>
          </p:cNvPr>
          <p:cNvSpPr txBox="1"/>
          <p:nvPr/>
        </p:nvSpPr>
        <p:spPr>
          <a:xfrm>
            <a:off x="-264319" y="195486"/>
            <a:ext cx="5100638" cy="432792"/>
          </a:xfrm>
          <a:prstGeom prst="roundRect">
            <a:avLst>
              <a:gd name="adj" fmla="val 50000"/>
            </a:avLst>
          </a:prstGeom>
          <a:solidFill>
            <a:srgbClr val="969F54"/>
          </a:solidFill>
        </p:spPr>
        <p:txBody>
          <a:bodyPr wrap="square" rIns="297000" rtlCol="0">
            <a:spAutoFit/>
          </a:bodyPr>
          <a:lstStyle/>
          <a:p>
            <a:pPr algn="r"/>
            <a:r>
              <a:rPr lang="en-US" sz="1400" b="1" dirty="0">
                <a:solidFill>
                  <a:schemeClr val="bg1"/>
                </a:solidFill>
              </a:rPr>
              <a:t>Y AHORA… CÓMO SE ANALIZA 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39" name="Rectángulo 38"/>
          <p:cNvSpPr/>
          <p:nvPr/>
        </p:nvSpPr>
        <p:spPr>
          <a:xfrm>
            <a:off x="2483768" y="2396823"/>
            <a:ext cx="5151484" cy="788525"/>
          </a:xfrm>
          <a:prstGeom prst="rect">
            <a:avLst/>
          </a:prstGeom>
          <a:scene3d>
            <a:camera prst="orthographicFront"/>
            <a:lightRig rig="flat" dir="t"/>
          </a:scene3d>
          <a:sp3d extrusionH="12700" prstMaterial="plastic">
            <a:bevelT w="50800" h="50800"/>
          </a:sp3d>
        </p:spPr>
        <p:style>
          <a:lnRef idx="1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0" name="Rectángulo 39"/>
          <p:cNvSpPr/>
          <p:nvPr/>
        </p:nvSpPr>
        <p:spPr>
          <a:xfrm>
            <a:off x="2483768" y="2629429"/>
            <a:ext cx="49300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1400" dirty="0"/>
              <a:t>Incluye los parámetros indicados por las entidades líderes de la política </a:t>
            </a:r>
          </a:p>
        </p:txBody>
      </p:sp>
      <p:grpSp>
        <p:nvGrpSpPr>
          <p:cNvPr id="41" name="Grupo 40"/>
          <p:cNvGrpSpPr/>
          <p:nvPr/>
        </p:nvGrpSpPr>
        <p:grpSpPr>
          <a:xfrm>
            <a:off x="2483768" y="3340758"/>
            <a:ext cx="5488939" cy="796441"/>
            <a:chOff x="2211317" y="1253235"/>
            <a:chExt cx="2190729" cy="842857"/>
          </a:xfrm>
          <a:scene3d>
            <a:camera prst="orthographicFront"/>
            <a:lightRig rig="flat" dir="t"/>
          </a:scene3d>
        </p:grpSpPr>
        <p:sp>
          <p:nvSpPr>
            <p:cNvPr id="42" name="Rectángulo 41"/>
            <p:cNvSpPr/>
            <p:nvPr/>
          </p:nvSpPr>
          <p:spPr>
            <a:xfrm>
              <a:off x="2211317" y="1253235"/>
              <a:ext cx="2056045" cy="834480"/>
            </a:xfrm>
            <a:prstGeom prst="rect">
              <a:avLst/>
            </a:prstGeom>
            <a:sp3d extrusionH="12700" prstMaterial="plastic">
              <a:bevelT w="50800" h="50800"/>
            </a:sp3d>
          </p:spPr>
          <p:style>
            <a:lnRef idx="1">
              <a:schemeClr val="accent3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3" name="Rectángulo 42"/>
            <p:cNvSpPr/>
            <p:nvPr/>
          </p:nvSpPr>
          <p:spPr>
            <a:xfrm>
              <a:off x="2346001" y="1261612"/>
              <a:ext cx="2056045" cy="83448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1346" tIns="101346" rIns="135128" bIns="152019" numCol="1" spcCol="1270" anchor="t" anchorCtr="0">
              <a:noAutofit/>
            </a:bodyPr>
            <a:lstStyle/>
            <a:p>
              <a:pPr marL="171450" lvl="1" indent="-171450" algn="l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s-CO" sz="1900" kern="1200"/>
            </a:p>
            <a:p>
              <a:pPr marL="171450" lvl="1" indent="-171450" algn="l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s-CO" sz="1900" kern="1200"/>
            </a:p>
          </p:txBody>
        </p:sp>
      </p:grpSp>
      <p:sp>
        <p:nvSpPr>
          <p:cNvPr id="44" name="Rectángulo 43"/>
          <p:cNvSpPr/>
          <p:nvPr/>
        </p:nvSpPr>
        <p:spPr>
          <a:xfrm>
            <a:off x="2594463" y="3556736"/>
            <a:ext cx="49300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1600" dirty="0"/>
              <a:t>Incluir respuesta a cada una de las participaciones recibidas</a:t>
            </a:r>
            <a:endParaRPr lang="es-CO" sz="1400" dirty="0"/>
          </a:p>
        </p:txBody>
      </p:sp>
    </p:spTree>
    <p:extLst>
      <p:ext uri="{BB962C8B-B14F-4D97-AF65-F5344CB8AC3E}">
        <p14:creationId xmlns:p14="http://schemas.microsoft.com/office/powerpoint/2010/main" val="3409158507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6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decel="6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0" y="0"/>
            <a:ext cx="3419872" cy="5143500"/>
          </a:xfrm>
          <a:prstGeom prst="rect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50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68A4F8E0-D1C1-45C6-B01C-58541AED2829}"/>
              </a:ext>
            </a:extLst>
          </p:cNvPr>
          <p:cNvSpPr txBox="1"/>
          <p:nvPr/>
        </p:nvSpPr>
        <p:spPr>
          <a:xfrm>
            <a:off x="3739328" y="467783"/>
            <a:ext cx="5585200" cy="476071"/>
          </a:xfrm>
          <a:prstGeom prst="roundRect">
            <a:avLst>
              <a:gd name="adj" fmla="val 50000"/>
            </a:avLst>
          </a:prstGeom>
          <a:solidFill>
            <a:srgbClr val="EEB13D"/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378000" rtlCol="0" anchor="ctr">
            <a:spAutoFit/>
          </a:bodyPr>
          <a:lstStyle/>
          <a:p>
            <a:r>
              <a:rPr lang="es-CO" sz="1600" b="1" dirty="0"/>
              <a:t>Contextualización de la Directiva Presidencial</a:t>
            </a:r>
            <a:endParaRPr lang="es-CO" altLang="es-CO" sz="1600" b="1" dirty="0">
              <a:solidFill>
                <a:schemeClr val="bg1"/>
              </a:solidFill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68A4F8E0-D1C1-45C6-B01C-58541AED2829}"/>
              </a:ext>
            </a:extLst>
          </p:cNvPr>
          <p:cNvSpPr txBox="1"/>
          <p:nvPr/>
        </p:nvSpPr>
        <p:spPr>
          <a:xfrm>
            <a:off x="3747882" y="1065927"/>
            <a:ext cx="5582093" cy="476071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378000" rtlCol="0" anchor="ctr">
            <a:spAutoFit/>
          </a:bodyPr>
          <a:lstStyle/>
          <a:p>
            <a:r>
              <a:rPr lang="es-CO" sz="1600" b="1" dirty="0">
                <a:solidFill>
                  <a:schemeClr val="bg1"/>
                </a:solidFill>
              </a:rPr>
              <a:t>Presentación Campaña</a:t>
            </a:r>
            <a:endParaRPr lang="es-CO" altLang="es-CO" sz="1600" b="1" dirty="0">
              <a:solidFill>
                <a:schemeClr val="bg1"/>
              </a:solidFill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8A4F8E0-D1C1-45C6-B01C-58541AED2829}"/>
              </a:ext>
            </a:extLst>
          </p:cNvPr>
          <p:cNvSpPr txBox="1"/>
          <p:nvPr/>
        </p:nvSpPr>
        <p:spPr>
          <a:xfrm>
            <a:off x="3747633" y="1635646"/>
            <a:ext cx="5576895" cy="476071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378000" rtlCol="0" anchor="ctr">
            <a:spAutoFit/>
          </a:bodyPr>
          <a:lstStyle/>
          <a:p>
            <a:r>
              <a:rPr lang="es-CO" altLang="es-CO" sz="1600" b="1" dirty="0">
                <a:solidFill>
                  <a:schemeClr val="bg1"/>
                </a:solidFill>
              </a:rPr>
              <a:t>Proceso de Participación. FASE 1 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-319456" y="1960317"/>
            <a:ext cx="356997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CO" sz="4500" b="1" dirty="0">
                <a:solidFill>
                  <a:schemeClr val="bg1"/>
                </a:solidFill>
                <a:effectLst>
                  <a:outerShdw blurRad="139700" algn="ctr" rotWithShape="0">
                    <a:prstClr val="black">
                      <a:alpha val="25000"/>
                    </a:prstClr>
                  </a:outerShdw>
                </a:effectLst>
              </a:rPr>
              <a:t>Agenda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8A4F8E0-D1C1-45C6-B01C-58541AED2829}"/>
              </a:ext>
            </a:extLst>
          </p:cNvPr>
          <p:cNvSpPr txBox="1"/>
          <p:nvPr/>
        </p:nvSpPr>
        <p:spPr>
          <a:xfrm>
            <a:off x="3747633" y="2211710"/>
            <a:ext cx="5576895" cy="476071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378000" rtlCol="0" anchor="ctr">
            <a:spAutoFit/>
          </a:bodyPr>
          <a:lstStyle/>
          <a:p>
            <a:r>
              <a:rPr lang="es-CO" altLang="es-CO" sz="1600" b="1" dirty="0">
                <a:solidFill>
                  <a:schemeClr val="bg1"/>
                </a:solidFill>
              </a:rPr>
              <a:t>Formularios y formatos de análisis. FASE 2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68A4F8E0-D1C1-45C6-B01C-58541AED2829}"/>
              </a:ext>
            </a:extLst>
          </p:cNvPr>
          <p:cNvSpPr txBox="1"/>
          <p:nvPr/>
        </p:nvSpPr>
        <p:spPr>
          <a:xfrm>
            <a:off x="3750480" y="2803509"/>
            <a:ext cx="5576895" cy="476071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378000" rtlCol="0" anchor="ctr">
            <a:spAutoFit/>
          </a:bodyPr>
          <a:lstStyle/>
          <a:p>
            <a:r>
              <a:rPr lang="es-CO" altLang="es-CO" sz="1600" b="1" dirty="0">
                <a:solidFill>
                  <a:schemeClr val="bg1"/>
                </a:solidFill>
              </a:rPr>
              <a:t>Conformación y retos comité sectorial. FASE 3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68A4F8E0-D1C1-45C6-B01C-58541AED2829}"/>
              </a:ext>
            </a:extLst>
          </p:cNvPr>
          <p:cNvSpPr txBox="1"/>
          <p:nvPr/>
        </p:nvSpPr>
        <p:spPr>
          <a:xfrm>
            <a:off x="3739328" y="3338288"/>
            <a:ext cx="5576895" cy="476071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378000" rtlCol="0" anchor="ctr">
            <a:spAutoFit/>
          </a:bodyPr>
          <a:lstStyle/>
          <a:p>
            <a:r>
              <a:rPr lang="es-CO" altLang="es-CO" sz="1600" b="1" dirty="0">
                <a:solidFill>
                  <a:schemeClr val="bg1"/>
                </a:solidFill>
              </a:rPr>
              <a:t>Metodologías para la construcción de los planes</a:t>
            </a:r>
          </a:p>
        </p:txBody>
      </p:sp>
      <p:pic>
        <p:nvPicPr>
          <p:cNvPr id="13" name="Picture 10" descr="logoseditables-01.png"/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3076"/>
          <a:stretch/>
        </p:blipFill>
        <p:spPr>
          <a:xfrm>
            <a:off x="7164288" y="4456762"/>
            <a:ext cx="1584176" cy="642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590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6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6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rma libre: forma 32">
            <a:extLst>
              <a:ext uri="{FF2B5EF4-FFF2-40B4-BE49-F238E27FC236}">
                <a16:creationId xmlns:a16="http://schemas.microsoft.com/office/drawing/2014/main" id="{40998870-6B6D-4EA2-A34E-31AAD02E00EF}"/>
              </a:ext>
            </a:extLst>
          </p:cNvPr>
          <p:cNvSpPr>
            <a:spLocks/>
          </p:cNvSpPr>
          <p:nvPr/>
        </p:nvSpPr>
        <p:spPr bwMode="auto">
          <a:xfrm rot="5400000" flipH="1" flipV="1">
            <a:off x="7351704" y="-136112"/>
            <a:ext cx="1656184" cy="1928408"/>
          </a:xfrm>
          <a:custGeom>
            <a:avLst/>
            <a:gdLst>
              <a:gd name="connsiteX0" fmla="*/ 4457476 w 4457476"/>
              <a:gd name="connsiteY0" fmla="*/ 0 h 4447727"/>
              <a:gd name="connsiteX1" fmla="*/ 4457476 w 4457476"/>
              <a:gd name="connsiteY1" fmla="*/ 1093303 h 4447727"/>
              <a:gd name="connsiteX2" fmla="*/ 1104676 w 4457476"/>
              <a:gd name="connsiteY2" fmla="*/ 4446103 h 4447727"/>
              <a:gd name="connsiteX3" fmla="*/ 1104717 w 4457476"/>
              <a:gd name="connsiteY3" fmla="*/ 4447727 h 4447727"/>
              <a:gd name="connsiteX4" fmla="*/ 0 w 4457476"/>
              <a:gd name="connsiteY4" fmla="*/ 4447727 h 4447727"/>
              <a:gd name="connsiteX5" fmla="*/ 4457476 w 4457476"/>
              <a:gd name="connsiteY5" fmla="*/ 0 h 4447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57476" h="4447727">
                <a:moveTo>
                  <a:pt x="4457476" y="0"/>
                </a:moveTo>
                <a:lnTo>
                  <a:pt x="4457476" y="1093303"/>
                </a:lnTo>
                <a:cubicBezTo>
                  <a:pt x="2605776" y="1093303"/>
                  <a:pt x="1104676" y="2594403"/>
                  <a:pt x="1104676" y="4446103"/>
                </a:cubicBezTo>
                <a:lnTo>
                  <a:pt x="1104717" y="4447727"/>
                </a:lnTo>
                <a:lnTo>
                  <a:pt x="0" y="4447727"/>
                </a:lnTo>
                <a:cubicBezTo>
                  <a:pt x="0" y="1991790"/>
                  <a:pt x="1996156" y="0"/>
                  <a:pt x="4457476" y="0"/>
                </a:cubicBezTo>
                <a:close/>
              </a:path>
            </a:pathLst>
          </a:custGeom>
          <a:solidFill>
            <a:srgbClr val="777F3A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endParaRPr lang="es-CO" sz="1350"/>
          </a:p>
        </p:txBody>
      </p:sp>
      <p:grpSp>
        <p:nvGrpSpPr>
          <p:cNvPr id="16" name="Grupo 15"/>
          <p:cNvGrpSpPr/>
          <p:nvPr/>
        </p:nvGrpSpPr>
        <p:grpSpPr>
          <a:xfrm>
            <a:off x="314306" y="853660"/>
            <a:ext cx="2056045" cy="693409"/>
            <a:chOff x="2346001" y="568203"/>
            <a:chExt cx="2056045" cy="693409"/>
          </a:xfrm>
          <a:scene3d>
            <a:camera prst="orthographicFront"/>
            <a:lightRig rig="flat" dir="t"/>
          </a:scene3d>
        </p:grpSpPr>
        <p:sp>
          <p:nvSpPr>
            <p:cNvPr id="28" name="Rectángulo 27"/>
            <p:cNvSpPr/>
            <p:nvPr/>
          </p:nvSpPr>
          <p:spPr>
            <a:xfrm>
              <a:off x="2346001" y="568203"/>
              <a:ext cx="2056045" cy="693409"/>
            </a:xfrm>
            <a:prstGeom prst="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1">
              <a:schemeClr val="accent3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Rectángulo 28"/>
            <p:cNvSpPr/>
            <p:nvPr/>
          </p:nvSpPr>
          <p:spPr>
            <a:xfrm>
              <a:off x="2346001" y="568203"/>
              <a:ext cx="2056045" cy="69340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5128" tIns="77216" rIns="135128" bIns="77216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1900" kern="1200" dirty="0"/>
                <a:t>Análisis</a:t>
              </a:r>
            </a:p>
          </p:txBody>
        </p:sp>
      </p:grpSp>
      <p:grpSp>
        <p:nvGrpSpPr>
          <p:cNvPr id="17" name="Grupo 16"/>
          <p:cNvGrpSpPr/>
          <p:nvPr/>
        </p:nvGrpSpPr>
        <p:grpSpPr>
          <a:xfrm>
            <a:off x="2483768" y="798187"/>
            <a:ext cx="5488939" cy="796441"/>
            <a:chOff x="2211317" y="1253235"/>
            <a:chExt cx="2190729" cy="842857"/>
          </a:xfrm>
          <a:scene3d>
            <a:camera prst="orthographicFront"/>
            <a:lightRig rig="flat" dir="t"/>
          </a:scene3d>
        </p:grpSpPr>
        <p:sp>
          <p:nvSpPr>
            <p:cNvPr id="26" name="Rectángulo 25"/>
            <p:cNvSpPr/>
            <p:nvPr/>
          </p:nvSpPr>
          <p:spPr>
            <a:xfrm>
              <a:off x="2211317" y="1253235"/>
              <a:ext cx="2056045" cy="834480"/>
            </a:xfrm>
            <a:prstGeom prst="rect">
              <a:avLst/>
            </a:prstGeom>
            <a:sp3d extrusionH="12700" prstMaterial="plastic">
              <a:bevelT w="50800" h="50800"/>
            </a:sp3d>
          </p:spPr>
          <p:style>
            <a:lnRef idx="1">
              <a:schemeClr val="accent3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7" name="Rectángulo 26"/>
            <p:cNvSpPr/>
            <p:nvPr/>
          </p:nvSpPr>
          <p:spPr>
            <a:xfrm>
              <a:off x="2346001" y="1261612"/>
              <a:ext cx="2056045" cy="83448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1346" tIns="101346" rIns="135128" bIns="152019" numCol="1" spcCol="1270" anchor="t" anchorCtr="0">
              <a:noAutofit/>
            </a:bodyPr>
            <a:lstStyle/>
            <a:p>
              <a:pPr marL="171450" lvl="1" indent="-171450" algn="l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s-CO" sz="1900" kern="1200"/>
            </a:p>
            <a:p>
              <a:pPr marL="171450" lvl="1" indent="-171450" algn="l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s-CO" sz="1900" kern="1200"/>
            </a:p>
          </p:txBody>
        </p:sp>
      </p:grpSp>
      <p:sp>
        <p:nvSpPr>
          <p:cNvPr id="4" name="Rectángulo 3"/>
          <p:cNvSpPr/>
          <p:nvPr/>
        </p:nvSpPr>
        <p:spPr>
          <a:xfrm>
            <a:off x="2591742" y="825187"/>
            <a:ext cx="493009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1600" dirty="0"/>
              <a:t>TRÁMITES </a:t>
            </a:r>
          </a:p>
          <a:p>
            <a:pPr algn="ctr"/>
            <a:r>
              <a:rPr lang="es-CO" sz="1400" dirty="0"/>
              <a:t>Indique las acciones que  implicarían adoptar la sugerencia del ciudadano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68A4F8E0-D1C1-45C6-B01C-58541AED2829}"/>
              </a:ext>
            </a:extLst>
          </p:cNvPr>
          <p:cNvSpPr txBox="1"/>
          <p:nvPr/>
        </p:nvSpPr>
        <p:spPr>
          <a:xfrm>
            <a:off x="-264319" y="195486"/>
            <a:ext cx="5100638" cy="432792"/>
          </a:xfrm>
          <a:prstGeom prst="roundRect">
            <a:avLst>
              <a:gd name="adj" fmla="val 50000"/>
            </a:avLst>
          </a:prstGeom>
          <a:solidFill>
            <a:srgbClr val="969F54"/>
          </a:solidFill>
        </p:spPr>
        <p:txBody>
          <a:bodyPr wrap="square" rIns="297000" rtlCol="0">
            <a:spAutoFit/>
          </a:bodyPr>
          <a:lstStyle/>
          <a:p>
            <a:pPr algn="r"/>
            <a:r>
              <a:rPr lang="en-US" sz="1400" b="1" dirty="0">
                <a:solidFill>
                  <a:schemeClr val="bg1"/>
                </a:solidFill>
              </a:rPr>
              <a:t>Y AHORA… CÓMO SE ANALIZA 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219505" y="1894073"/>
            <a:ext cx="310180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400" dirty="0"/>
              <a:t>Se requiere incrementar sustancialmente el presupuesto</a:t>
            </a:r>
          </a:p>
        </p:txBody>
      </p:sp>
      <p:sp>
        <p:nvSpPr>
          <p:cNvPr id="5" name="Rectángulo 4"/>
          <p:cNvSpPr/>
          <p:nvPr/>
        </p:nvSpPr>
        <p:spPr>
          <a:xfrm>
            <a:off x="195117" y="2553166"/>
            <a:ext cx="276069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400" dirty="0"/>
              <a:t>Realizar una reforma legal</a:t>
            </a:r>
          </a:p>
        </p:txBody>
      </p:sp>
      <p:sp>
        <p:nvSpPr>
          <p:cNvPr id="6" name="Rectángulo 5"/>
          <p:cNvSpPr/>
          <p:nvPr/>
        </p:nvSpPr>
        <p:spPr>
          <a:xfrm>
            <a:off x="195117" y="2854029"/>
            <a:ext cx="36601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400" dirty="0"/>
              <a:t>Actualizar una o más normas de carácter reglamentario</a:t>
            </a:r>
          </a:p>
        </p:txBody>
      </p:sp>
      <p:sp>
        <p:nvSpPr>
          <p:cNvPr id="7" name="Rectángulo 6"/>
          <p:cNvSpPr/>
          <p:nvPr/>
        </p:nvSpPr>
        <p:spPr>
          <a:xfrm>
            <a:off x="179512" y="3291830"/>
            <a:ext cx="35129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400" dirty="0"/>
              <a:t>Derogar una o más normas  de carácter reglamentario </a:t>
            </a:r>
          </a:p>
        </p:txBody>
      </p:sp>
      <p:sp>
        <p:nvSpPr>
          <p:cNvPr id="9" name="Más 8"/>
          <p:cNvSpPr/>
          <p:nvPr/>
        </p:nvSpPr>
        <p:spPr>
          <a:xfrm>
            <a:off x="3440425" y="2270255"/>
            <a:ext cx="504056" cy="473128"/>
          </a:xfrm>
          <a:prstGeom prst="mathPlus">
            <a:avLst/>
          </a:prstGeom>
          <a:solidFill>
            <a:srgbClr val="777F3A"/>
          </a:solidFill>
          <a:ln>
            <a:solidFill>
              <a:srgbClr val="777F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8" name="Rectángulo 37"/>
          <p:cNvSpPr/>
          <p:nvPr/>
        </p:nvSpPr>
        <p:spPr>
          <a:xfrm>
            <a:off x="4170166" y="2182105"/>
            <a:ext cx="268565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400" dirty="0"/>
              <a:t>Metodología de Racionalización de Trámites </a:t>
            </a:r>
          </a:p>
        </p:txBody>
      </p:sp>
      <p:sp>
        <p:nvSpPr>
          <p:cNvPr id="12" name="Igual que 11"/>
          <p:cNvSpPr/>
          <p:nvPr/>
        </p:nvSpPr>
        <p:spPr>
          <a:xfrm>
            <a:off x="6592417" y="2211342"/>
            <a:ext cx="623175" cy="576064"/>
          </a:xfrm>
          <a:prstGeom prst="mathEqual">
            <a:avLst/>
          </a:prstGeom>
          <a:solidFill>
            <a:srgbClr val="777F3A"/>
          </a:solidFill>
          <a:ln>
            <a:solidFill>
              <a:srgbClr val="777F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894211"/>
      </p:ext>
    </p:extLst>
  </p:cSld>
  <p:clrMapOvr>
    <a:masterClrMapping/>
  </p:clrMapOvr>
  <p:transition spd="slow">
    <p:wipe dir="r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rma libre: forma 32">
            <a:extLst>
              <a:ext uri="{FF2B5EF4-FFF2-40B4-BE49-F238E27FC236}">
                <a16:creationId xmlns:a16="http://schemas.microsoft.com/office/drawing/2014/main" id="{40998870-6B6D-4EA2-A34E-31AAD02E00EF}"/>
              </a:ext>
            </a:extLst>
          </p:cNvPr>
          <p:cNvSpPr>
            <a:spLocks/>
          </p:cNvSpPr>
          <p:nvPr/>
        </p:nvSpPr>
        <p:spPr bwMode="auto">
          <a:xfrm rot="5400000" flipH="1" flipV="1">
            <a:off x="7351704" y="-136112"/>
            <a:ext cx="1656184" cy="1928408"/>
          </a:xfrm>
          <a:custGeom>
            <a:avLst/>
            <a:gdLst>
              <a:gd name="connsiteX0" fmla="*/ 4457476 w 4457476"/>
              <a:gd name="connsiteY0" fmla="*/ 0 h 4447727"/>
              <a:gd name="connsiteX1" fmla="*/ 4457476 w 4457476"/>
              <a:gd name="connsiteY1" fmla="*/ 1093303 h 4447727"/>
              <a:gd name="connsiteX2" fmla="*/ 1104676 w 4457476"/>
              <a:gd name="connsiteY2" fmla="*/ 4446103 h 4447727"/>
              <a:gd name="connsiteX3" fmla="*/ 1104717 w 4457476"/>
              <a:gd name="connsiteY3" fmla="*/ 4447727 h 4447727"/>
              <a:gd name="connsiteX4" fmla="*/ 0 w 4457476"/>
              <a:gd name="connsiteY4" fmla="*/ 4447727 h 4447727"/>
              <a:gd name="connsiteX5" fmla="*/ 4457476 w 4457476"/>
              <a:gd name="connsiteY5" fmla="*/ 0 h 4447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57476" h="4447727">
                <a:moveTo>
                  <a:pt x="4457476" y="0"/>
                </a:moveTo>
                <a:lnTo>
                  <a:pt x="4457476" y="1093303"/>
                </a:lnTo>
                <a:cubicBezTo>
                  <a:pt x="2605776" y="1093303"/>
                  <a:pt x="1104676" y="2594403"/>
                  <a:pt x="1104676" y="4446103"/>
                </a:cubicBezTo>
                <a:lnTo>
                  <a:pt x="1104717" y="4447727"/>
                </a:lnTo>
                <a:lnTo>
                  <a:pt x="0" y="4447727"/>
                </a:lnTo>
                <a:cubicBezTo>
                  <a:pt x="0" y="1991790"/>
                  <a:pt x="1996156" y="0"/>
                  <a:pt x="4457476" y="0"/>
                </a:cubicBezTo>
                <a:close/>
              </a:path>
            </a:pathLst>
          </a:custGeom>
          <a:solidFill>
            <a:srgbClr val="777F3A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endParaRPr lang="es-CO" sz="1350"/>
          </a:p>
        </p:txBody>
      </p:sp>
      <p:grpSp>
        <p:nvGrpSpPr>
          <p:cNvPr id="16" name="Grupo 15"/>
          <p:cNvGrpSpPr/>
          <p:nvPr/>
        </p:nvGrpSpPr>
        <p:grpSpPr>
          <a:xfrm>
            <a:off x="314306" y="853660"/>
            <a:ext cx="2056045" cy="693409"/>
            <a:chOff x="2346001" y="568203"/>
            <a:chExt cx="2056045" cy="693409"/>
          </a:xfrm>
          <a:scene3d>
            <a:camera prst="orthographicFront"/>
            <a:lightRig rig="flat" dir="t"/>
          </a:scene3d>
        </p:grpSpPr>
        <p:sp>
          <p:nvSpPr>
            <p:cNvPr id="28" name="Rectángulo 27"/>
            <p:cNvSpPr/>
            <p:nvPr/>
          </p:nvSpPr>
          <p:spPr>
            <a:xfrm>
              <a:off x="2346001" y="568203"/>
              <a:ext cx="2056045" cy="693409"/>
            </a:xfrm>
            <a:prstGeom prst="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1">
              <a:schemeClr val="accent3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Rectángulo 28"/>
            <p:cNvSpPr/>
            <p:nvPr/>
          </p:nvSpPr>
          <p:spPr>
            <a:xfrm>
              <a:off x="2346001" y="568203"/>
              <a:ext cx="2056045" cy="69340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5128" tIns="77216" rIns="135128" bIns="77216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1900" kern="1200" dirty="0"/>
                <a:t>Análisis</a:t>
              </a:r>
            </a:p>
          </p:txBody>
        </p:sp>
      </p:grpSp>
      <p:grpSp>
        <p:nvGrpSpPr>
          <p:cNvPr id="17" name="Grupo 16"/>
          <p:cNvGrpSpPr/>
          <p:nvPr/>
        </p:nvGrpSpPr>
        <p:grpSpPr>
          <a:xfrm>
            <a:off x="2483768" y="798187"/>
            <a:ext cx="5488939" cy="796441"/>
            <a:chOff x="2211317" y="1253235"/>
            <a:chExt cx="2190729" cy="842857"/>
          </a:xfrm>
          <a:scene3d>
            <a:camera prst="orthographicFront"/>
            <a:lightRig rig="flat" dir="t"/>
          </a:scene3d>
        </p:grpSpPr>
        <p:sp>
          <p:nvSpPr>
            <p:cNvPr id="26" name="Rectángulo 25"/>
            <p:cNvSpPr/>
            <p:nvPr/>
          </p:nvSpPr>
          <p:spPr>
            <a:xfrm>
              <a:off x="2211317" y="1253235"/>
              <a:ext cx="2056045" cy="834480"/>
            </a:xfrm>
            <a:prstGeom prst="rect">
              <a:avLst/>
            </a:prstGeom>
            <a:sp3d extrusionH="12700" prstMaterial="plastic">
              <a:bevelT w="50800" h="50800"/>
            </a:sp3d>
          </p:spPr>
          <p:style>
            <a:lnRef idx="1">
              <a:schemeClr val="accent3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7" name="Rectángulo 26"/>
            <p:cNvSpPr/>
            <p:nvPr/>
          </p:nvSpPr>
          <p:spPr>
            <a:xfrm>
              <a:off x="2346001" y="1261612"/>
              <a:ext cx="2056045" cy="83448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1346" tIns="101346" rIns="135128" bIns="152019" numCol="1" spcCol="1270" anchor="t" anchorCtr="0">
              <a:noAutofit/>
            </a:bodyPr>
            <a:lstStyle/>
            <a:p>
              <a:pPr marL="171450" lvl="1" indent="-171450" algn="l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s-CO" sz="1900" kern="1200"/>
            </a:p>
            <a:p>
              <a:pPr marL="171450" lvl="1" indent="-171450" algn="l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s-CO" sz="1900" kern="1200"/>
            </a:p>
          </p:txBody>
        </p:sp>
      </p:grpSp>
      <p:sp>
        <p:nvSpPr>
          <p:cNvPr id="4" name="Rectángulo 3"/>
          <p:cNvSpPr/>
          <p:nvPr/>
        </p:nvSpPr>
        <p:spPr>
          <a:xfrm>
            <a:off x="2591742" y="825187"/>
            <a:ext cx="493009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1600" dirty="0"/>
              <a:t>TRÁMITES </a:t>
            </a:r>
          </a:p>
          <a:p>
            <a:pPr algn="ctr"/>
            <a:r>
              <a:rPr lang="es-CO" sz="1400" dirty="0"/>
              <a:t>Indique las acciones que  implicarían adoptar la sugerencia del ciudadano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68A4F8E0-D1C1-45C6-B01C-58541AED2829}"/>
              </a:ext>
            </a:extLst>
          </p:cNvPr>
          <p:cNvSpPr txBox="1"/>
          <p:nvPr/>
        </p:nvSpPr>
        <p:spPr>
          <a:xfrm>
            <a:off x="-264319" y="195486"/>
            <a:ext cx="5100638" cy="432792"/>
          </a:xfrm>
          <a:prstGeom prst="roundRect">
            <a:avLst>
              <a:gd name="adj" fmla="val 50000"/>
            </a:avLst>
          </a:prstGeom>
          <a:solidFill>
            <a:srgbClr val="969F54"/>
          </a:solidFill>
        </p:spPr>
        <p:txBody>
          <a:bodyPr wrap="square" rIns="297000" rtlCol="0">
            <a:spAutoFit/>
          </a:bodyPr>
          <a:lstStyle/>
          <a:p>
            <a:pPr algn="r"/>
            <a:r>
              <a:rPr lang="en-US" sz="1400" b="1" dirty="0">
                <a:solidFill>
                  <a:schemeClr val="bg1"/>
                </a:solidFill>
              </a:rPr>
              <a:t>Y AHORA… CÓMO SE ANALIZA 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2" name="Igual que 11"/>
          <p:cNvSpPr/>
          <p:nvPr/>
        </p:nvSpPr>
        <p:spPr>
          <a:xfrm>
            <a:off x="6592417" y="2211342"/>
            <a:ext cx="623175" cy="576064"/>
          </a:xfrm>
          <a:prstGeom prst="mathEqual">
            <a:avLst/>
          </a:prstGeom>
          <a:solidFill>
            <a:srgbClr val="777F3A"/>
          </a:solidFill>
          <a:ln>
            <a:solidFill>
              <a:srgbClr val="777F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3925811"/>
              </p:ext>
            </p:extLst>
          </p:nvPr>
        </p:nvGraphicFramePr>
        <p:xfrm>
          <a:off x="107504" y="3075806"/>
          <a:ext cx="8829693" cy="1282011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4972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35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5284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2331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6223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18261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83704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274320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s-CO" sz="180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DATOS TRÁMITES A RACIONALIZAR</a:t>
                      </a:r>
                      <a:endParaRPr lang="es-CO" sz="18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SansSerif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s-CO" sz="180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ACCIONES DE RACIONALIZACIÓN A DESARROLLAR</a:t>
                      </a:r>
                      <a:endParaRPr lang="es-CO" sz="18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SansSerif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s-CO" sz="180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PLAN DE EJECUCIÓN</a:t>
                      </a:r>
                      <a:endParaRPr lang="es-CO" sz="18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SansSerif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0931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</a:rPr>
                        <a:t>Sector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</a:rPr>
                        <a:t>Entidad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</a:rPr>
                        <a:t>Número ID Trámite en SUIT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</a:rPr>
                        <a:t>Nombre del Trámite en SUIT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</a:rPr>
                        <a:t>Situación actual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</a:rPr>
                        <a:t>Mejora por implementar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</a:rPr>
                        <a:t>Beneficio al ciudadano y/o entidad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u="none" strike="noStrike" dirty="0">
                          <a:effectLst/>
                        </a:rPr>
                        <a:t>Tipo racionalización</a:t>
                      </a:r>
                      <a:br>
                        <a:rPr lang="es-CO" sz="1000" u="none" strike="noStrike" dirty="0">
                          <a:effectLst/>
                        </a:rPr>
                      </a:br>
                      <a:r>
                        <a:rPr lang="es-CO" sz="1000" u="none" strike="noStrike" dirty="0">
                          <a:effectLst/>
                        </a:rPr>
                        <a:t>(</a:t>
                      </a:r>
                      <a:r>
                        <a:rPr lang="es-CO" sz="800" u="none" strike="noStrike" dirty="0">
                          <a:effectLst/>
                        </a:rPr>
                        <a:t>administrativa / tecnológica / normativa)</a:t>
                      </a:r>
                      <a:endParaRPr lang="es-CO" sz="800" b="1" i="0" u="none" strike="noStrike" dirty="0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u="none" strike="noStrike" dirty="0">
                          <a:effectLst/>
                        </a:rPr>
                        <a:t>Acciones racionalización</a:t>
                      </a:r>
                      <a:endParaRPr lang="es-CO" sz="800" b="1" i="0" u="none" strike="noStrike" dirty="0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</a:rPr>
                        <a:t>Fecha inicio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</a:rPr>
                        <a:t>Fecha final racionalización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</a:rPr>
                        <a:t>Fecha final Implementación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</a:rPr>
                        <a:t>Responsable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3771">
                <a:tc>
                  <a:txBody>
                    <a:bodyPr/>
                    <a:lstStyle/>
                    <a:p>
                      <a:pPr algn="l" fontAlgn="ctr"/>
                      <a:r>
                        <a:rPr lang="es-CO" sz="400" u="none" strike="noStrike" dirty="0">
                          <a:effectLst/>
                        </a:rPr>
                        <a:t> </a:t>
                      </a:r>
                      <a:endParaRPr lang="es-CO" sz="400" b="0" i="0" u="none" strike="noStrike" dirty="0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400" u="none" strike="noStrike">
                          <a:effectLst/>
                        </a:rPr>
                        <a:t> </a:t>
                      </a:r>
                      <a:endParaRPr lang="es-CO" sz="400" b="0" i="0" u="none" strike="noStrike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400" u="none" strike="noStrike">
                          <a:effectLst/>
                        </a:rPr>
                        <a:t> </a:t>
                      </a:r>
                      <a:endParaRPr lang="es-CO" sz="400" b="0" i="0" u="none" strike="noStrike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400" u="none" strike="noStrike">
                          <a:effectLst/>
                        </a:rPr>
                        <a:t> </a:t>
                      </a:r>
                      <a:endParaRPr lang="es-CO" sz="400" b="0" i="0" u="none" strike="noStrike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400" u="none" strike="noStrike">
                          <a:effectLst/>
                        </a:rPr>
                        <a:t> </a:t>
                      </a:r>
                      <a:endParaRPr lang="es-CO" sz="400" b="0" i="0" u="none" strike="noStrike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400" u="none" strike="noStrike">
                          <a:effectLst/>
                        </a:rPr>
                        <a:t> </a:t>
                      </a:r>
                      <a:endParaRPr lang="es-CO" sz="400" b="0" i="0" u="none" strike="noStrike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400" u="none" strike="noStrike">
                          <a:effectLst/>
                        </a:rPr>
                        <a:t> </a:t>
                      </a:r>
                      <a:endParaRPr lang="es-CO" sz="400" b="0" i="0" u="none" strike="noStrike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400" u="none" strike="noStrike">
                          <a:effectLst/>
                        </a:rPr>
                        <a:t> </a:t>
                      </a:r>
                      <a:endParaRPr lang="es-CO" sz="400" b="0" i="0" u="none" strike="noStrike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400" u="none" strike="noStrike">
                          <a:effectLst/>
                        </a:rPr>
                        <a:t> </a:t>
                      </a:r>
                      <a:endParaRPr lang="es-CO" sz="400" b="0" i="0" u="none" strike="noStrike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400" u="none" strike="noStrike">
                          <a:effectLst/>
                        </a:rPr>
                        <a:t> </a:t>
                      </a:r>
                      <a:endParaRPr lang="es-CO" sz="400" b="0" i="0" u="none" strike="noStrike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400" u="none" strike="noStrike" dirty="0">
                          <a:effectLst/>
                        </a:rPr>
                        <a:t> </a:t>
                      </a:r>
                      <a:endParaRPr lang="es-CO" sz="400" b="0" i="0" u="none" strike="noStrike" dirty="0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400" u="none" strike="noStrike">
                          <a:effectLst/>
                        </a:rPr>
                        <a:t> </a:t>
                      </a:r>
                      <a:endParaRPr lang="es-CO" sz="400" b="0" i="0" u="none" strike="noStrike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400" u="none" strike="noStrike" dirty="0">
                          <a:effectLst/>
                        </a:rPr>
                        <a:t> </a:t>
                      </a:r>
                      <a:endParaRPr lang="es-CO" sz="400" b="0" i="0" u="none" strike="noStrike" dirty="0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442378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2.46914E-6 L -0.67239 0.0003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62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rma libre: forma 32">
            <a:extLst>
              <a:ext uri="{FF2B5EF4-FFF2-40B4-BE49-F238E27FC236}">
                <a16:creationId xmlns:a16="http://schemas.microsoft.com/office/drawing/2014/main" id="{40998870-6B6D-4EA2-A34E-31AAD02E00EF}"/>
              </a:ext>
            </a:extLst>
          </p:cNvPr>
          <p:cNvSpPr>
            <a:spLocks/>
          </p:cNvSpPr>
          <p:nvPr/>
        </p:nvSpPr>
        <p:spPr bwMode="auto">
          <a:xfrm rot="5400000" flipH="1" flipV="1">
            <a:off x="7351704" y="-136112"/>
            <a:ext cx="1656184" cy="1928408"/>
          </a:xfrm>
          <a:custGeom>
            <a:avLst/>
            <a:gdLst>
              <a:gd name="connsiteX0" fmla="*/ 4457476 w 4457476"/>
              <a:gd name="connsiteY0" fmla="*/ 0 h 4447727"/>
              <a:gd name="connsiteX1" fmla="*/ 4457476 w 4457476"/>
              <a:gd name="connsiteY1" fmla="*/ 1093303 h 4447727"/>
              <a:gd name="connsiteX2" fmla="*/ 1104676 w 4457476"/>
              <a:gd name="connsiteY2" fmla="*/ 4446103 h 4447727"/>
              <a:gd name="connsiteX3" fmla="*/ 1104717 w 4457476"/>
              <a:gd name="connsiteY3" fmla="*/ 4447727 h 4447727"/>
              <a:gd name="connsiteX4" fmla="*/ 0 w 4457476"/>
              <a:gd name="connsiteY4" fmla="*/ 4447727 h 4447727"/>
              <a:gd name="connsiteX5" fmla="*/ 4457476 w 4457476"/>
              <a:gd name="connsiteY5" fmla="*/ 0 h 4447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57476" h="4447727">
                <a:moveTo>
                  <a:pt x="4457476" y="0"/>
                </a:moveTo>
                <a:lnTo>
                  <a:pt x="4457476" y="1093303"/>
                </a:lnTo>
                <a:cubicBezTo>
                  <a:pt x="2605776" y="1093303"/>
                  <a:pt x="1104676" y="2594403"/>
                  <a:pt x="1104676" y="4446103"/>
                </a:cubicBezTo>
                <a:lnTo>
                  <a:pt x="1104717" y="4447727"/>
                </a:lnTo>
                <a:lnTo>
                  <a:pt x="0" y="4447727"/>
                </a:lnTo>
                <a:cubicBezTo>
                  <a:pt x="0" y="1991790"/>
                  <a:pt x="1996156" y="0"/>
                  <a:pt x="4457476" y="0"/>
                </a:cubicBezTo>
                <a:close/>
              </a:path>
            </a:pathLst>
          </a:custGeom>
          <a:solidFill>
            <a:srgbClr val="777F3A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endParaRPr lang="es-CO" sz="1350"/>
          </a:p>
        </p:txBody>
      </p:sp>
      <p:grpSp>
        <p:nvGrpSpPr>
          <p:cNvPr id="16" name="Grupo 15"/>
          <p:cNvGrpSpPr/>
          <p:nvPr/>
        </p:nvGrpSpPr>
        <p:grpSpPr>
          <a:xfrm>
            <a:off x="251863" y="1072918"/>
            <a:ext cx="2056045" cy="693409"/>
            <a:chOff x="2346001" y="568203"/>
            <a:chExt cx="2056045" cy="693409"/>
          </a:xfrm>
          <a:scene3d>
            <a:camera prst="orthographicFront"/>
            <a:lightRig rig="flat" dir="t"/>
          </a:scene3d>
        </p:grpSpPr>
        <p:sp>
          <p:nvSpPr>
            <p:cNvPr id="28" name="Rectángulo 27"/>
            <p:cNvSpPr/>
            <p:nvPr/>
          </p:nvSpPr>
          <p:spPr>
            <a:xfrm>
              <a:off x="2346001" y="568203"/>
              <a:ext cx="2056045" cy="693409"/>
            </a:xfrm>
            <a:prstGeom prst="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1">
              <a:schemeClr val="accent3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Rectángulo 28"/>
            <p:cNvSpPr/>
            <p:nvPr/>
          </p:nvSpPr>
          <p:spPr>
            <a:xfrm>
              <a:off x="2346001" y="568203"/>
              <a:ext cx="2056045" cy="69340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5128" tIns="77216" rIns="135128" bIns="77216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1900" kern="1200" dirty="0"/>
                <a:t>Análisis</a:t>
              </a:r>
            </a:p>
          </p:txBody>
        </p:sp>
      </p:grpSp>
      <p:sp>
        <p:nvSpPr>
          <p:cNvPr id="34" name="CuadroTexto 33">
            <a:extLst>
              <a:ext uri="{FF2B5EF4-FFF2-40B4-BE49-F238E27FC236}">
                <a16:creationId xmlns:a16="http://schemas.microsoft.com/office/drawing/2014/main" id="{68A4F8E0-D1C1-45C6-B01C-58541AED2829}"/>
              </a:ext>
            </a:extLst>
          </p:cNvPr>
          <p:cNvSpPr txBox="1"/>
          <p:nvPr/>
        </p:nvSpPr>
        <p:spPr>
          <a:xfrm>
            <a:off x="-264319" y="195486"/>
            <a:ext cx="5100638" cy="432792"/>
          </a:xfrm>
          <a:prstGeom prst="roundRect">
            <a:avLst>
              <a:gd name="adj" fmla="val 50000"/>
            </a:avLst>
          </a:prstGeom>
          <a:solidFill>
            <a:srgbClr val="969F54"/>
          </a:solidFill>
        </p:spPr>
        <p:txBody>
          <a:bodyPr wrap="square" rIns="297000" rtlCol="0">
            <a:spAutoFit/>
          </a:bodyPr>
          <a:lstStyle/>
          <a:p>
            <a:pPr algn="r"/>
            <a:r>
              <a:rPr lang="en-US" sz="1400" b="1" dirty="0">
                <a:solidFill>
                  <a:schemeClr val="bg1"/>
                </a:solidFill>
              </a:rPr>
              <a:t>Y AHORA… CÓMO SE ANALIZA </a:t>
            </a:r>
            <a:endParaRPr lang="en-US" sz="1400" dirty="0">
              <a:solidFill>
                <a:schemeClr val="bg1"/>
              </a:solidFill>
            </a:endParaRPr>
          </a:p>
        </p:txBody>
      </p:sp>
      <p:grpSp>
        <p:nvGrpSpPr>
          <p:cNvPr id="35" name="Grupo 34"/>
          <p:cNvGrpSpPr/>
          <p:nvPr/>
        </p:nvGrpSpPr>
        <p:grpSpPr>
          <a:xfrm>
            <a:off x="2627784" y="1072918"/>
            <a:ext cx="3600400" cy="793056"/>
            <a:chOff x="2211317" y="1253235"/>
            <a:chExt cx="2190729" cy="842857"/>
          </a:xfrm>
          <a:scene3d>
            <a:camera prst="orthographicFront"/>
            <a:lightRig rig="flat" dir="t"/>
          </a:scene3d>
        </p:grpSpPr>
        <p:sp>
          <p:nvSpPr>
            <p:cNvPr id="36" name="Rectángulo 35"/>
            <p:cNvSpPr/>
            <p:nvPr/>
          </p:nvSpPr>
          <p:spPr>
            <a:xfrm>
              <a:off x="2211317" y="1253235"/>
              <a:ext cx="2056045" cy="834480"/>
            </a:xfrm>
            <a:prstGeom prst="rect">
              <a:avLst/>
            </a:prstGeom>
            <a:sp3d extrusionH="12700" prstMaterial="plastic">
              <a:bevelT w="50800" h="50800"/>
            </a:sp3d>
          </p:spPr>
          <p:style>
            <a:lnRef idx="1">
              <a:schemeClr val="accent3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7" name="Rectángulo 36"/>
            <p:cNvSpPr/>
            <p:nvPr/>
          </p:nvSpPr>
          <p:spPr>
            <a:xfrm>
              <a:off x="2346001" y="1261612"/>
              <a:ext cx="2056045" cy="83448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1346" tIns="101346" rIns="135128" bIns="152019" numCol="1" spcCol="1270" anchor="t" anchorCtr="0">
              <a:noAutofit/>
            </a:bodyPr>
            <a:lstStyle/>
            <a:p>
              <a:pPr marL="171450" lvl="1" indent="-171450" algn="l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s-CO" sz="1900" kern="1200" dirty="0"/>
            </a:p>
            <a:p>
              <a:pPr marL="171450" lvl="1" indent="-171450" algn="l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s-CO" sz="1900" kern="1200" dirty="0"/>
            </a:p>
          </p:txBody>
        </p:sp>
      </p:grpSp>
      <p:sp>
        <p:nvSpPr>
          <p:cNvPr id="2" name="Rectángulo 1"/>
          <p:cNvSpPr/>
          <p:nvPr/>
        </p:nvSpPr>
        <p:spPr>
          <a:xfrm>
            <a:off x="2630476" y="1200537"/>
            <a:ext cx="330835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1600" dirty="0"/>
              <a:t>NORMAS DE ALTO IMPACTO. Criterios evaluación</a:t>
            </a:r>
            <a:br>
              <a:rPr lang="es-CO" sz="1600" dirty="0"/>
            </a:br>
            <a:endParaRPr lang="es-CO" sz="1600" dirty="0"/>
          </a:p>
        </p:txBody>
      </p:sp>
      <p:sp>
        <p:nvSpPr>
          <p:cNvPr id="11" name="Rectángulo 10"/>
          <p:cNvSpPr/>
          <p:nvPr/>
        </p:nvSpPr>
        <p:spPr>
          <a:xfrm>
            <a:off x="251520" y="2067694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O" sz="1400" dirty="0"/>
              <a:t>Frecuencia con la que los empresarios deben cumplir con la regulación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251520" y="2643758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O" sz="1400" dirty="0"/>
              <a:t>Tipo de costos de cumplimiento para los ciudadanos y las empresas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251520" y="3219822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O" sz="1400" dirty="0"/>
              <a:t>Número de empresas para las cuales la regulación genera costos </a:t>
            </a:r>
          </a:p>
        </p:txBody>
      </p:sp>
      <p:sp>
        <p:nvSpPr>
          <p:cNvPr id="15" name="Rectángulo 14"/>
          <p:cNvSpPr/>
          <p:nvPr/>
        </p:nvSpPr>
        <p:spPr>
          <a:xfrm>
            <a:off x="4538658" y="1987943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O" sz="1400" dirty="0"/>
              <a:t>Tipo de costos  de cumplimiento para las empresas </a:t>
            </a:r>
          </a:p>
        </p:txBody>
      </p:sp>
      <p:sp>
        <p:nvSpPr>
          <p:cNvPr id="19" name="Rectángulo 18"/>
          <p:cNvSpPr/>
          <p:nvPr/>
        </p:nvSpPr>
        <p:spPr>
          <a:xfrm>
            <a:off x="4558116" y="2629261"/>
            <a:ext cx="26500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1400" dirty="0"/>
              <a:t>Impactos sobre el mercado </a:t>
            </a:r>
          </a:p>
        </p:txBody>
      </p:sp>
      <p:sp>
        <p:nvSpPr>
          <p:cNvPr id="20" name="Rectángulo 19"/>
          <p:cNvSpPr/>
          <p:nvPr/>
        </p:nvSpPr>
        <p:spPr>
          <a:xfrm>
            <a:off x="4538658" y="3057403"/>
            <a:ext cx="291778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1400" dirty="0"/>
              <a:t>¿Tiene costos sobre las PYMES? </a:t>
            </a:r>
          </a:p>
        </p:txBody>
      </p:sp>
      <p:sp>
        <p:nvSpPr>
          <p:cNvPr id="39" name="Igual que 38"/>
          <p:cNvSpPr/>
          <p:nvPr/>
        </p:nvSpPr>
        <p:spPr>
          <a:xfrm>
            <a:off x="4716016" y="3769123"/>
            <a:ext cx="623175" cy="576064"/>
          </a:xfrm>
          <a:prstGeom prst="mathEqual">
            <a:avLst/>
          </a:prstGeom>
          <a:solidFill>
            <a:srgbClr val="777F3A"/>
          </a:solidFill>
          <a:ln>
            <a:solidFill>
              <a:srgbClr val="777F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sp>
        <p:nvSpPr>
          <p:cNvPr id="22" name="CuadroTexto 21"/>
          <p:cNvSpPr txBox="1"/>
          <p:nvPr/>
        </p:nvSpPr>
        <p:spPr>
          <a:xfrm>
            <a:off x="5799801" y="3852680"/>
            <a:ext cx="2816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>
                <a:solidFill>
                  <a:srgbClr val="777F3A"/>
                </a:solidFill>
              </a:rPr>
              <a:t>AGENDA REGULATORIA</a:t>
            </a:r>
          </a:p>
        </p:txBody>
      </p:sp>
    </p:spTree>
    <p:extLst>
      <p:ext uri="{BB962C8B-B14F-4D97-AF65-F5344CB8AC3E}">
        <p14:creationId xmlns:p14="http://schemas.microsoft.com/office/powerpoint/2010/main" val="1176901812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6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decel="6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build="p" animBg="1"/>
      <p:bldP spid="39" grpId="0" animBg="1"/>
      <p:bldP spid="2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rma libre: forma 32">
            <a:extLst>
              <a:ext uri="{FF2B5EF4-FFF2-40B4-BE49-F238E27FC236}">
                <a16:creationId xmlns:a16="http://schemas.microsoft.com/office/drawing/2014/main" id="{40998870-6B6D-4EA2-A34E-31AAD02E00EF}"/>
              </a:ext>
            </a:extLst>
          </p:cNvPr>
          <p:cNvSpPr>
            <a:spLocks/>
          </p:cNvSpPr>
          <p:nvPr/>
        </p:nvSpPr>
        <p:spPr bwMode="auto">
          <a:xfrm rot="5400000" flipH="1" flipV="1">
            <a:off x="7351704" y="-136112"/>
            <a:ext cx="1656184" cy="1928408"/>
          </a:xfrm>
          <a:custGeom>
            <a:avLst/>
            <a:gdLst>
              <a:gd name="connsiteX0" fmla="*/ 4457476 w 4457476"/>
              <a:gd name="connsiteY0" fmla="*/ 0 h 4447727"/>
              <a:gd name="connsiteX1" fmla="*/ 4457476 w 4457476"/>
              <a:gd name="connsiteY1" fmla="*/ 1093303 h 4447727"/>
              <a:gd name="connsiteX2" fmla="*/ 1104676 w 4457476"/>
              <a:gd name="connsiteY2" fmla="*/ 4446103 h 4447727"/>
              <a:gd name="connsiteX3" fmla="*/ 1104717 w 4457476"/>
              <a:gd name="connsiteY3" fmla="*/ 4447727 h 4447727"/>
              <a:gd name="connsiteX4" fmla="*/ 0 w 4457476"/>
              <a:gd name="connsiteY4" fmla="*/ 4447727 h 4447727"/>
              <a:gd name="connsiteX5" fmla="*/ 4457476 w 4457476"/>
              <a:gd name="connsiteY5" fmla="*/ 0 h 4447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57476" h="4447727">
                <a:moveTo>
                  <a:pt x="4457476" y="0"/>
                </a:moveTo>
                <a:lnTo>
                  <a:pt x="4457476" y="1093303"/>
                </a:lnTo>
                <a:cubicBezTo>
                  <a:pt x="2605776" y="1093303"/>
                  <a:pt x="1104676" y="2594403"/>
                  <a:pt x="1104676" y="4446103"/>
                </a:cubicBezTo>
                <a:lnTo>
                  <a:pt x="1104717" y="4447727"/>
                </a:lnTo>
                <a:lnTo>
                  <a:pt x="0" y="4447727"/>
                </a:lnTo>
                <a:cubicBezTo>
                  <a:pt x="0" y="1991790"/>
                  <a:pt x="1996156" y="0"/>
                  <a:pt x="4457476" y="0"/>
                </a:cubicBezTo>
                <a:close/>
              </a:path>
            </a:pathLst>
          </a:custGeom>
          <a:solidFill>
            <a:srgbClr val="777F3A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endParaRPr lang="es-CO" sz="1350"/>
          </a:p>
        </p:txBody>
      </p:sp>
      <p:grpSp>
        <p:nvGrpSpPr>
          <p:cNvPr id="16" name="Grupo 15"/>
          <p:cNvGrpSpPr/>
          <p:nvPr/>
        </p:nvGrpSpPr>
        <p:grpSpPr>
          <a:xfrm>
            <a:off x="1043951" y="1851670"/>
            <a:ext cx="2056045" cy="693409"/>
            <a:chOff x="2346001" y="568203"/>
            <a:chExt cx="2056045" cy="693409"/>
          </a:xfrm>
          <a:scene3d>
            <a:camera prst="orthographicFront"/>
            <a:lightRig rig="flat" dir="t"/>
          </a:scene3d>
        </p:grpSpPr>
        <p:sp>
          <p:nvSpPr>
            <p:cNvPr id="28" name="Rectángulo 27"/>
            <p:cNvSpPr/>
            <p:nvPr/>
          </p:nvSpPr>
          <p:spPr>
            <a:xfrm>
              <a:off x="2346001" y="568203"/>
              <a:ext cx="2056045" cy="693409"/>
            </a:xfrm>
            <a:prstGeom prst="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1">
              <a:schemeClr val="accent3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Rectángulo 28"/>
            <p:cNvSpPr/>
            <p:nvPr/>
          </p:nvSpPr>
          <p:spPr>
            <a:xfrm>
              <a:off x="2346001" y="568203"/>
              <a:ext cx="2056045" cy="69340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5128" tIns="77216" rIns="135128" bIns="77216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1900" kern="1200" dirty="0"/>
                <a:t>Análisis</a:t>
              </a:r>
            </a:p>
          </p:txBody>
        </p:sp>
      </p:grpSp>
      <p:sp>
        <p:nvSpPr>
          <p:cNvPr id="34" name="CuadroTexto 33">
            <a:extLst>
              <a:ext uri="{FF2B5EF4-FFF2-40B4-BE49-F238E27FC236}">
                <a16:creationId xmlns:a16="http://schemas.microsoft.com/office/drawing/2014/main" id="{68A4F8E0-D1C1-45C6-B01C-58541AED2829}"/>
              </a:ext>
            </a:extLst>
          </p:cNvPr>
          <p:cNvSpPr txBox="1"/>
          <p:nvPr/>
        </p:nvSpPr>
        <p:spPr>
          <a:xfrm>
            <a:off x="-264319" y="195486"/>
            <a:ext cx="5100638" cy="432792"/>
          </a:xfrm>
          <a:prstGeom prst="roundRect">
            <a:avLst>
              <a:gd name="adj" fmla="val 50000"/>
            </a:avLst>
          </a:prstGeom>
          <a:solidFill>
            <a:srgbClr val="969F54"/>
          </a:solidFill>
        </p:spPr>
        <p:txBody>
          <a:bodyPr wrap="square" rIns="297000" rtlCol="0">
            <a:spAutoFit/>
          </a:bodyPr>
          <a:lstStyle/>
          <a:p>
            <a:pPr algn="r"/>
            <a:r>
              <a:rPr lang="en-US" sz="1400" b="1" dirty="0">
                <a:solidFill>
                  <a:schemeClr val="bg1"/>
                </a:solidFill>
              </a:rPr>
              <a:t>Y AHORA… CÓMO SE ANALIZA </a:t>
            </a:r>
            <a:endParaRPr lang="en-US" sz="1400" dirty="0">
              <a:solidFill>
                <a:schemeClr val="bg1"/>
              </a:solidFill>
            </a:endParaRPr>
          </a:p>
        </p:txBody>
      </p:sp>
      <p:grpSp>
        <p:nvGrpSpPr>
          <p:cNvPr id="35" name="Grupo 34"/>
          <p:cNvGrpSpPr/>
          <p:nvPr/>
        </p:nvGrpSpPr>
        <p:grpSpPr>
          <a:xfrm>
            <a:off x="3419872" y="1851670"/>
            <a:ext cx="3600400" cy="793056"/>
            <a:chOff x="2211317" y="1253235"/>
            <a:chExt cx="2190729" cy="842857"/>
          </a:xfrm>
          <a:scene3d>
            <a:camera prst="orthographicFront"/>
            <a:lightRig rig="flat" dir="t"/>
          </a:scene3d>
        </p:grpSpPr>
        <p:sp>
          <p:nvSpPr>
            <p:cNvPr id="36" name="Rectángulo 35"/>
            <p:cNvSpPr/>
            <p:nvPr/>
          </p:nvSpPr>
          <p:spPr>
            <a:xfrm>
              <a:off x="2211317" y="1253235"/>
              <a:ext cx="2056045" cy="834480"/>
            </a:xfrm>
            <a:prstGeom prst="rect">
              <a:avLst/>
            </a:prstGeom>
            <a:sp3d extrusionH="12700" prstMaterial="plastic">
              <a:bevelT w="50800" h="50800"/>
            </a:sp3d>
          </p:spPr>
          <p:style>
            <a:lnRef idx="1">
              <a:schemeClr val="accent3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7" name="Rectángulo 36"/>
            <p:cNvSpPr/>
            <p:nvPr/>
          </p:nvSpPr>
          <p:spPr>
            <a:xfrm>
              <a:off x="2346001" y="1261612"/>
              <a:ext cx="2056045" cy="83448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1346" tIns="101346" rIns="135128" bIns="152019" numCol="1" spcCol="1270" anchor="t" anchorCtr="0">
              <a:noAutofit/>
            </a:bodyPr>
            <a:lstStyle/>
            <a:p>
              <a:pPr marL="171450" lvl="1" indent="-171450" algn="l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s-CO" sz="1900" kern="1200" dirty="0"/>
            </a:p>
            <a:p>
              <a:pPr marL="171450" lvl="1" indent="-171450" algn="l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s-CO" sz="1900" kern="1200" dirty="0"/>
            </a:p>
          </p:txBody>
        </p:sp>
      </p:grpSp>
      <p:sp>
        <p:nvSpPr>
          <p:cNvPr id="2" name="Rectángulo 1"/>
          <p:cNvSpPr/>
          <p:nvPr/>
        </p:nvSpPr>
        <p:spPr>
          <a:xfrm>
            <a:off x="3422564" y="1979289"/>
            <a:ext cx="330835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1600" dirty="0"/>
              <a:t>DEPURACIÓN NORMATIVA. Obsolescencia</a:t>
            </a:r>
          </a:p>
        </p:txBody>
      </p:sp>
      <p:sp>
        <p:nvSpPr>
          <p:cNvPr id="8" name="Rectángulo 7"/>
          <p:cNvSpPr/>
          <p:nvPr/>
        </p:nvSpPr>
        <p:spPr>
          <a:xfrm>
            <a:off x="1056407" y="2740676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O" sz="1400" dirty="0"/>
              <a:t>Criterios de Valoración Jurídica</a:t>
            </a:r>
          </a:p>
        </p:txBody>
      </p:sp>
      <p:sp>
        <p:nvSpPr>
          <p:cNvPr id="18" name="Igual que 17"/>
          <p:cNvSpPr/>
          <p:nvPr/>
        </p:nvSpPr>
        <p:spPr>
          <a:xfrm>
            <a:off x="4716016" y="3769123"/>
            <a:ext cx="623175" cy="576064"/>
          </a:xfrm>
          <a:prstGeom prst="mathEqual">
            <a:avLst/>
          </a:prstGeom>
          <a:solidFill>
            <a:srgbClr val="777F3A"/>
          </a:solidFill>
          <a:ln>
            <a:solidFill>
              <a:srgbClr val="777F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sp>
        <p:nvSpPr>
          <p:cNvPr id="21" name="CuadroTexto 20"/>
          <p:cNvSpPr txBox="1"/>
          <p:nvPr/>
        </p:nvSpPr>
        <p:spPr>
          <a:xfrm>
            <a:off x="5799801" y="3852680"/>
            <a:ext cx="2816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>
                <a:solidFill>
                  <a:srgbClr val="777F3A"/>
                </a:solidFill>
              </a:rPr>
              <a:t>AGENDA REGULATORIA</a:t>
            </a:r>
          </a:p>
        </p:txBody>
      </p:sp>
      <p:sp>
        <p:nvSpPr>
          <p:cNvPr id="14" name="Rectángulo 7"/>
          <p:cNvSpPr/>
          <p:nvPr/>
        </p:nvSpPr>
        <p:spPr>
          <a:xfrm>
            <a:off x="395536" y="3075806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O" sz="1400" dirty="0"/>
              <a:t>Motivo de Depuración</a:t>
            </a:r>
          </a:p>
          <a:p>
            <a:r>
              <a:rPr lang="es-CO" sz="1400" dirty="0"/>
              <a:t>1. Por obsolescencia</a:t>
            </a:r>
          </a:p>
          <a:p>
            <a:r>
              <a:rPr lang="es-CO" sz="1400" dirty="0"/>
              <a:t>2. Cesación de efectos jurídicos</a:t>
            </a:r>
          </a:p>
          <a:p>
            <a:r>
              <a:rPr lang="es-CO" sz="1400" dirty="0"/>
              <a:t>3. Se agotó la vigencia que estaba definida. </a:t>
            </a:r>
          </a:p>
        </p:txBody>
      </p:sp>
    </p:spTree>
    <p:extLst>
      <p:ext uri="{BB962C8B-B14F-4D97-AF65-F5344CB8AC3E}">
        <p14:creationId xmlns:p14="http://schemas.microsoft.com/office/powerpoint/2010/main" val="1864365414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6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decel="6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build="p" animBg="1"/>
      <p:bldP spid="18" grpId="0" animBg="1"/>
      <p:bldP spid="2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0" y="0"/>
            <a:ext cx="3419872" cy="5143500"/>
          </a:xfrm>
          <a:prstGeom prst="rect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50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68A4F8E0-D1C1-45C6-B01C-58541AED2829}"/>
              </a:ext>
            </a:extLst>
          </p:cNvPr>
          <p:cNvSpPr txBox="1"/>
          <p:nvPr/>
        </p:nvSpPr>
        <p:spPr>
          <a:xfrm>
            <a:off x="3739328" y="467783"/>
            <a:ext cx="5585200" cy="476071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378000" rtlCol="0" anchor="ctr">
            <a:spAutoFit/>
          </a:bodyPr>
          <a:lstStyle/>
          <a:p>
            <a:r>
              <a:rPr lang="es-CO" sz="1600" b="1" dirty="0"/>
              <a:t>Contextualización de la Directiva Presidencial</a:t>
            </a:r>
            <a:endParaRPr lang="es-CO" altLang="es-CO" sz="1600" b="1" dirty="0">
              <a:solidFill>
                <a:schemeClr val="bg1"/>
              </a:solidFill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68A4F8E0-D1C1-45C6-B01C-58541AED2829}"/>
              </a:ext>
            </a:extLst>
          </p:cNvPr>
          <p:cNvSpPr txBox="1"/>
          <p:nvPr/>
        </p:nvSpPr>
        <p:spPr>
          <a:xfrm>
            <a:off x="3747882" y="1065927"/>
            <a:ext cx="5582093" cy="476071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378000" rtlCol="0" anchor="ctr">
            <a:spAutoFit/>
          </a:bodyPr>
          <a:lstStyle/>
          <a:p>
            <a:r>
              <a:rPr lang="es-CO" sz="1600" b="1" dirty="0">
                <a:solidFill>
                  <a:schemeClr val="bg1"/>
                </a:solidFill>
              </a:rPr>
              <a:t>Presentación Campaña</a:t>
            </a:r>
            <a:endParaRPr lang="es-CO" altLang="es-CO" sz="1600" b="1" dirty="0">
              <a:solidFill>
                <a:schemeClr val="bg1"/>
              </a:solidFill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8A4F8E0-D1C1-45C6-B01C-58541AED2829}"/>
              </a:ext>
            </a:extLst>
          </p:cNvPr>
          <p:cNvSpPr txBox="1"/>
          <p:nvPr/>
        </p:nvSpPr>
        <p:spPr>
          <a:xfrm>
            <a:off x="3747633" y="1635646"/>
            <a:ext cx="5576895" cy="476071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378000" rtlCol="0" anchor="ctr">
            <a:spAutoFit/>
          </a:bodyPr>
          <a:lstStyle/>
          <a:p>
            <a:r>
              <a:rPr lang="es-CO" altLang="es-CO" sz="1600" b="1" dirty="0">
                <a:solidFill>
                  <a:schemeClr val="bg1"/>
                </a:solidFill>
              </a:rPr>
              <a:t>Proceso de Participación. FASE 1 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-319456" y="1960317"/>
            <a:ext cx="356997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CO" sz="4500" b="1" dirty="0">
                <a:solidFill>
                  <a:schemeClr val="bg1"/>
                </a:solidFill>
                <a:effectLst>
                  <a:outerShdw blurRad="139700" algn="ctr" rotWithShape="0">
                    <a:prstClr val="black">
                      <a:alpha val="25000"/>
                    </a:prstClr>
                  </a:outerShdw>
                </a:effectLst>
              </a:rPr>
              <a:t>Agenda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8A4F8E0-D1C1-45C6-B01C-58541AED2829}"/>
              </a:ext>
            </a:extLst>
          </p:cNvPr>
          <p:cNvSpPr txBox="1"/>
          <p:nvPr/>
        </p:nvSpPr>
        <p:spPr>
          <a:xfrm>
            <a:off x="3747633" y="2211710"/>
            <a:ext cx="5576895" cy="476071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378000" rtlCol="0" anchor="ctr">
            <a:spAutoFit/>
          </a:bodyPr>
          <a:lstStyle/>
          <a:p>
            <a:r>
              <a:rPr lang="es-CO" altLang="es-CO" sz="1600" b="1" dirty="0">
                <a:solidFill>
                  <a:schemeClr val="bg1"/>
                </a:solidFill>
              </a:rPr>
              <a:t>Formularios y formatos de análisis. FASE 2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68A4F8E0-D1C1-45C6-B01C-58541AED2829}"/>
              </a:ext>
            </a:extLst>
          </p:cNvPr>
          <p:cNvSpPr txBox="1"/>
          <p:nvPr/>
        </p:nvSpPr>
        <p:spPr>
          <a:xfrm>
            <a:off x="3750480" y="2803509"/>
            <a:ext cx="5576895" cy="476071"/>
          </a:xfrm>
          <a:prstGeom prst="roundRect">
            <a:avLst>
              <a:gd name="adj" fmla="val 50000"/>
            </a:avLst>
          </a:prstGeom>
          <a:solidFill>
            <a:srgbClr val="FF5E21"/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378000" rtlCol="0" anchor="ctr">
            <a:spAutoFit/>
          </a:bodyPr>
          <a:lstStyle/>
          <a:p>
            <a:r>
              <a:rPr lang="es-CO" altLang="es-CO" sz="1600" b="1" dirty="0">
                <a:solidFill>
                  <a:schemeClr val="bg1"/>
                </a:solidFill>
              </a:rPr>
              <a:t>Conformación y retos comité sectorial. FASE 3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68A4F8E0-D1C1-45C6-B01C-58541AED2829}"/>
              </a:ext>
            </a:extLst>
          </p:cNvPr>
          <p:cNvSpPr txBox="1"/>
          <p:nvPr/>
        </p:nvSpPr>
        <p:spPr>
          <a:xfrm>
            <a:off x="3739328" y="3338288"/>
            <a:ext cx="5576895" cy="476071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378000" rtlCol="0" anchor="ctr">
            <a:spAutoFit/>
          </a:bodyPr>
          <a:lstStyle/>
          <a:p>
            <a:r>
              <a:rPr lang="es-CO" altLang="es-CO" sz="1600" b="1" dirty="0">
                <a:solidFill>
                  <a:schemeClr val="bg1"/>
                </a:solidFill>
              </a:rPr>
              <a:t>Metodologías para la construcción de los planes</a:t>
            </a:r>
          </a:p>
        </p:txBody>
      </p:sp>
      <p:pic>
        <p:nvPicPr>
          <p:cNvPr id="21" name="Picture 10" descr="logoseditables-01.png"/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3076"/>
          <a:stretch/>
        </p:blipFill>
        <p:spPr>
          <a:xfrm>
            <a:off x="7164288" y="4456762"/>
            <a:ext cx="1584176" cy="642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6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6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decel="6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decel="6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17" grpId="0" build="p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0" y="0"/>
            <a:ext cx="3419872" cy="5143500"/>
          </a:xfrm>
          <a:prstGeom prst="rect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50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68A4F8E0-D1C1-45C6-B01C-58541AED2829}"/>
              </a:ext>
            </a:extLst>
          </p:cNvPr>
          <p:cNvSpPr txBox="1"/>
          <p:nvPr/>
        </p:nvSpPr>
        <p:spPr>
          <a:xfrm>
            <a:off x="3739328" y="467783"/>
            <a:ext cx="5585200" cy="476071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378000" rtlCol="0" anchor="ctr">
            <a:spAutoFit/>
          </a:bodyPr>
          <a:lstStyle/>
          <a:p>
            <a:r>
              <a:rPr lang="es-CO" sz="1600" b="1" dirty="0"/>
              <a:t>Contextualización de la Directiva Presidencial</a:t>
            </a:r>
            <a:endParaRPr lang="es-CO" altLang="es-CO" sz="1600" b="1" dirty="0">
              <a:solidFill>
                <a:schemeClr val="bg1"/>
              </a:solidFill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68A4F8E0-D1C1-45C6-B01C-58541AED2829}"/>
              </a:ext>
            </a:extLst>
          </p:cNvPr>
          <p:cNvSpPr txBox="1"/>
          <p:nvPr/>
        </p:nvSpPr>
        <p:spPr>
          <a:xfrm>
            <a:off x="3747882" y="1065927"/>
            <a:ext cx="5582093" cy="476071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378000" rtlCol="0" anchor="ctr">
            <a:spAutoFit/>
          </a:bodyPr>
          <a:lstStyle/>
          <a:p>
            <a:r>
              <a:rPr lang="es-CO" sz="1600" b="1" dirty="0">
                <a:solidFill>
                  <a:schemeClr val="bg1"/>
                </a:solidFill>
              </a:rPr>
              <a:t>Presentación Campaña</a:t>
            </a:r>
            <a:endParaRPr lang="es-CO" altLang="es-CO" sz="1600" b="1" dirty="0">
              <a:solidFill>
                <a:schemeClr val="bg1"/>
              </a:solidFill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8A4F8E0-D1C1-45C6-B01C-58541AED2829}"/>
              </a:ext>
            </a:extLst>
          </p:cNvPr>
          <p:cNvSpPr txBox="1"/>
          <p:nvPr/>
        </p:nvSpPr>
        <p:spPr>
          <a:xfrm>
            <a:off x="3747633" y="1635646"/>
            <a:ext cx="5576895" cy="476071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378000" rtlCol="0" anchor="ctr">
            <a:spAutoFit/>
          </a:bodyPr>
          <a:lstStyle/>
          <a:p>
            <a:r>
              <a:rPr lang="es-CO" altLang="es-CO" sz="1600" b="1" dirty="0">
                <a:solidFill>
                  <a:schemeClr val="bg1"/>
                </a:solidFill>
              </a:rPr>
              <a:t>Proceso de Participación. FASE 1 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-319456" y="1960317"/>
            <a:ext cx="356997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CO" sz="4500" b="1" dirty="0">
                <a:solidFill>
                  <a:schemeClr val="bg1"/>
                </a:solidFill>
                <a:effectLst>
                  <a:outerShdw blurRad="139700" algn="ctr" rotWithShape="0">
                    <a:prstClr val="black">
                      <a:alpha val="25000"/>
                    </a:prstClr>
                  </a:outerShdw>
                </a:effectLst>
              </a:rPr>
              <a:t>Agenda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8A4F8E0-D1C1-45C6-B01C-58541AED2829}"/>
              </a:ext>
            </a:extLst>
          </p:cNvPr>
          <p:cNvSpPr txBox="1"/>
          <p:nvPr/>
        </p:nvSpPr>
        <p:spPr>
          <a:xfrm>
            <a:off x="3747633" y="2211710"/>
            <a:ext cx="5576895" cy="476071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378000" rtlCol="0" anchor="ctr">
            <a:spAutoFit/>
          </a:bodyPr>
          <a:lstStyle/>
          <a:p>
            <a:r>
              <a:rPr lang="es-CO" altLang="es-CO" sz="1600" b="1" dirty="0">
                <a:solidFill>
                  <a:schemeClr val="bg1"/>
                </a:solidFill>
              </a:rPr>
              <a:t>Formularios y formatos de análisis. FASE 2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68A4F8E0-D1C1-45C6-B01C-58541AED2829}"/>
              </a:ext>
            </a:extLst>
          </p:cNvPr>
          <p:cNvSpPr txBox="1"/>
          <p:nvPr/>
        </p:nvSpPr>
        <p:spPr>
          <a:xfrm>
            <a:off x="3750480" y="2803509"/>
            <a:ext cx="5576895" cy="476071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378000" rtlCol="0" anchor="ctr">
            <a:spAutoFit/>
          </a:bodyPr>
          <a:lstStyle/>
          <a:p>
            <a:r>
              <a:rPr lang="es-CO" altLang="es-CO" sz="1600" b="1" dirty="0">
                <a:solidFill>
                  <a:schemeClr val="bg1"/>
                </a:solidFill>
              </a:rPr>
              <a:t>Conformación y retos comité sectorial. FASE 3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68A4F8E0-D1C1-45C6-B01C-58541AED2829}"/>
              </a:ext>
            </a:extLst>
          </p:cNvPr>
          <p:cNvSpPr txBox="1"/>
          <p:nvPr/>
        </p:nvSpPr>
        <p:spPr>
          <a:xfrm>
            <a:off x="3739328" y="3338288"/>
            <a:ext cx="5576895" cy="476071"/>
          </a:xfrm>
          <a:prstGeom prst="roundRect">
            <a:avLst>
              <a:gd name="adj" fmla="val 50000"/>
            </a:avLst>
          </a:prstGeom>
          <a:solidFill>
            <a:srgbClr val="3366FF"/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378000" rtlCol="0" anchor="ctr">
            <a:spAutoFit/>
          </a:bodyPr>
          <a:lstStyle/>
          <a:p>
            <a:r>
              <a:rPr lang="es-CO" altLang="es-CO" sz="1600" b="1" dirty="0">
                <a:solidFill>
                  <a:schemeClr val="bg1"/>
                </a:solidFill>
              </a:rPr>
              <a:t>Metodologías para la construcción de los planes</a:t>
            </a:r>
          </a:p>
        </p:txBody>
      </p:sp>
      <p:pic>
        <p:nvPicPr>
          <p:cNvPr id="21" name="Picture 10" descr="logoseditables-01.png"/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3076"/>
          <a:stretch/>
        </p:blipFill>
        <p:spPr>
          <a:xfrm>
            <a:off x="7164288" y="4456762"/>
            <a:ext cx="1584176" cy="642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236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6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decel="6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decel="6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18" grpId="0" build="p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 CuadroTexto"/>
          <p:cNvSpPr txBox="1"/>
          <p:nvPr/>
        </p:nvSpPr>
        <p:spPr>
          <a:xfrm>
            <a:off x="140147" y="792286"/>
            <a:ext cx="852805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CO" sz="2000" i="1" dirty="0">
                <a:solidFill>
                  <a:prstClr val="black"/>
                </a:solidFill>
                <a:latin typeface="Calibri" panose="020F0502020204030204"/>
              </a:rPr>
              <a:t>Las entidades pueden tener en cuenta los siguientes </a:t>
            </a:r>
            <a:r>
              <a:rPr lang="es-CO" sz="20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/>
              </a:rPr>
              <a:t>criterios de priorización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88" t="28518" r="44062" b="44445"/>
          <a:stretch/>
        </p:blipFill>
        <p:spPr bwMode="auto">
          <a:xfrm>
            <a:off x="467544" y="1419622"/>
            <a:ext cx="952947" cy="1054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19 CuadroTexto"/>
          <p:cNvSpPr txBox="1"/>
          <p:nvPr/>
        </p:nvSpPr>
        <p:spPr>
          <a:xfrm>
            <a:off x="1691680" y="1419622"/>
            <a:ext cx="35283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79B4F"/>
              </a:buClr>
              <a:buFont typeface="Arial" pitchFamily="34" charset="0"/>
              <a:buChar char="•"/>
            </a:pPr>
            <a:r>
              <a:rPr lang="es-CO" dirty="0">
                <a:latin typeface="Calibri" pitchFamily="34" charset="0"/>
                <a:cs typeface="Calibri" pitchFamily="34" charset="0"/>
              </a:rPr>
              <a:t>Plan de Gobierno o Plan Nacional de Desarrollo</a:t>
            </a:r>
          </a:p>
          <a:p>
            <a:pPr marL="285750" indent="-285750">
              <a:buClr>
                <a:srgbClr val="F79B4F"/>
              </a:buClr>
              <a:buFont typeface="Arial" pitchFamily="34" charset="0"/>
              <a:buChar char="•"/>
            </a:pPr>
            <a:r>
              <a:rPr lang="es-CO" dirty="0">
                <a:latin typeface="Calibri" pitchFamily="34" charset="0"/>
                <a:cs typeface="Calibri" pitchFamily="34" charset="0"/>
              </a:rPr>
              <a:t>CONPES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14" t="19176" r="42672" b="54157"/>
          <a:stretch/>
        </p:blipFill>
        <p:spPr bwMode="auto">
          <a:xfrm>
            <a:off x="573811" y="2647413"/>
            <a:ext cx="1085152" cy="1091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22 CuadroTexto"/>
          <p:cNvSpPr txBox="1"/>
          <p:nvPr/>
        </p:nvSpPr>
        <p:spPr>
          <a:xfrm>
            <a:off x="1686422" y="2473639"/>
            <a:ext cx="288032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8FD7E5"/>
              </a:buClr>
              <a:buFont typeface="Arial" pitchFamily="34" charset="0"/>
              <a:buChar char="•"/>
            </a:pPr>
            <a:r>
              <a:rPr lang="es-CO" dirty="0">
                <a:latin typeface="Calibri" pitchFamily="34" charset="0"/>
                <a:cs typeface="Calibri" pitchFamily="34" charset="0"/>
              </a:rPr>
              <a:t>Mediciones de </a:t>
            </a:r>
            <a:r>
              <a:rPr lang="es-CO" dirty="0" err="1">
                <a:latin typeface="Calibri" pitchFamily="34" charset="0"/>
                <a:cs typeface="Calibri" pitchFamily="34" charset="0"/>
              </a:rPr>
              <a:t>Doing</a:t>
            </a:r>
            <a:r>
              <a:rPr lang="es-CO" dirty="0">
                <a:latin typeface="Calibri" pitchFamily="34" charset="0"/>
                <a:cs typeface="Calibri" pitchFamily="34" charset="0"/>
              </a:rPr>
              <a:t> Business</a:t>
            </a:r>
          </a:p>
          <a:p>
            <a:pPr marL="285750" indent="-285750">
              <a:buClr>
                <a:srgbClr val="8FD7E5"/>
              </a:buClr>
              <a:buFont typeface="Arial" pitchFamily="34" charset="0"/>
              <a:buChar char="•"/>
            </a:pPr>
            <a:r>
              <a:rPr lang="es-CO" dirty="0">
                <a:latin typeface="Calibri" pitchFamily="34" charset="0"/>
                <a:cs typeface="Calibri" pitchFamily="34" charset="0"/>
              </a:rPr>
              <a:t>Trámites con mayores costos para la entidad</a:t>
            </a:r>
          </a:p>
          <a:p>
            <a:pPr marL="285750" indent="-285750">
              <a:buClr>
                <a:srgbClr val="8FD7E5"/>
              </a:buClr>
              <a:buFont typeface="Arial" pitchFamily="34" charset="0"/>
              <a:buChar char="•"/>
            </a:pPr>
            <a:r>
              <a:rPr lang="es-CO" dirty="0">
                <a:latin typeface="Calibri" pitchFamily="34" charset="0"/>
                <a:cs typeface="Calibri" pitchFamily="34" charset="0"/>
              </a:rPr>
              <a:t>Trámites con mayor número de errores y devoluciones</a:t>
            </a:r>
          </a:p>
          <a:p>
            <a:pPr marL="285750" indent="-285750">
              <a:buClr>
                <a:srgbClr val="8FD7E5"/>
              </a:buClr>
              <a:buFont typeface="Arial" pitchFamily="34" charset="0"/>
              <a:buChar char="•"/>
            </a:pPr>
            <a:r>
              <a:rPr lang="es-CO" dirty="0">
                <a:latin typeface="Calibri" pitchFamily="34" charset="0"/>
                <a:cs typeface="Calibri" pitchFamily="34" charset="0"/>
              </a:rPr>
              <a:t>Tramites con mayor tiempo de ciclo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16" t="30096" r="43017" b="47414"/>
          <a:stretch/>
        </p:blipFill>
        <p:spPr bwMode="auto">
          <a:xfrm>
            <a:off x="4932040" y="1513318"/>
            <a:ext cx="1008112" cy="893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24 CuadroTexto"/>
          <p:cNvSpPr txBox="1"/>
          <p:nvPr/>
        </p:nvSpPr>
        <p:spPr>
          <a:xfrm>
            <a:off x="6012160" y="1484965"/>
            <a:ext cx="273630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4">
                  <a:lumMod val="40000"/>
                  <a:lumOff val="60000"/>
                </a:schemeClr>
              </a:buClr>
              <a:buFont typeface="Arial" pitchFamily="34" charset="0"/>
              <a:buChar char="•"/>
            </a:pPr>
            <a:r>
              <a:rPr lang="es-CO" dirty="0">
                <a:latin typeface="Calibri" pitchFamily="34" charset="0"/>
                <a:cs typeface="Calibri" pitchFamily="34" charset="0"/>
              </a:rPr>
              <a:t>Único canal es presencial</a:t>
            </a:r>
          </a:p>
          <a:p>
            <a:pPr marL="285750" indent="-285750">
              <a:buClr>
                <a:schemeClr val="accent4">
                  <a:lumMod val="40000"/>
                  <a:lumOff val="60000"/>
                </a:schemeClr>
              </a:buClr>
              <a:buFont typeface="Arial" pitchFamily="34" charset="0"/>
              <a:buChar char="•"/>
            </a:pPr>
            <a:r>
              <a:rPr lang="es-CO" dirty="0">
                <a:latin typeface="Calibri" pitchFamily="34" charset="0"/>
                <a:cs typeface="Calibri" pitchFamily="34" charset="0"/>
              </a:rPr>
              <a:t>Mayor número de reclamos</a:t>
            </a:r>
          </a:p>
          <a:p>
            <a:pPr marL="285750" indent="-285750">
              <a:buClr>
                <a:schemeClr val="accent4">
                  <a:lumMod val="40000"/>
                  <a:lumOff val="60000"/>
                </a:schemeClr>
              </a:buClr>
              <a:buFont typeface="Arial" pitchFamily="34" charset="0"/>
              <a:buChar char="•"/>
            </a:pPr>
            <a:r>
              <a:rPr lang="es-CO" dirty="0">
                <a:latin typeface="Calibri" pitchFamily="34" charset="0"/>
                <a:cs typeface="Calibri" pitchFamily="34" charset="0"/>
              </a:rPr>
              <a:t>Mayor volumen de atención</a:t>
            </a:r>
          </a:p>
          <a:p>
            <a:pPr marL="285750" indent="-285750">
              <a:buClr>
                <a:schemeClr val="accent4">
                  <a:lumMod val="40000"/>
                  <a:lumOff val="60000"/>
                </a:schemeClr>
              </a:buClr>
              <a:buFont typeface="Arial" pitchFamily="34" charset="0"/>
              <a:buChar char="•"/>
            </a:pPr>
            <a:r>
              <a:rPr lang="es-CO" dirty="0">
                <a:latin typeface="Calibri" pitchFamily="34" charset="0"/>
                <a:cs typeface="Calibri" pitchFamily="34" charset="0"/>
              </a:rPr>
              <a:t>Mayores tarifas para los usuarios</a:t>
            </a:r>
          </a:p>
          <a:p>
            <a:pPr marL="285750" indent="-285750">
              <a:buClr>
                <a:schemeClr val="accent4">
                  <a:lumMod val="40000"/>
                  <a:lumOff val="60000"/>
                </a:schemeClr>
              </a:buClr>
              <a:buFont typeface="Arial" pitchFamily="34" charset="0"/>
              <a:buChar char="•"/>
            </a:pPr>
            <a:r>
              <a:rPr lang="es-CO" dirty="0">
                <a:latin typeface="Calibri" pitchFamily="34" charset="0"/>
                <a:cs typeface="Calibri" pitchFamily="34" charset="0"/>
              </a:rPr>
              <a:t>Susceptibles de riesgos de corrupción</a:t>
            </a:r>
          </a:p>
          <a:p>
            <a:pPr marL="285750" indent="-285750">
              <a:buClr>
                <a:schemeClr val="accent4">
                  <a:lumMod val="40000"/>
                  <a:lumOff val="60000"/>
                </a:schemeClr>
              </a:buClr>
              <a:buFont typeface="Arial" pitchFamily="34" charset="0"/>
              <a:buChar char="•"/>
            </a:pPr>
            <a:r>
              <a:rPr lang="es-CO" dirty="0">
                <a:latin typeface="Calibri" pitchFamily="34" charset="0"/>
                <a:cs typeface="Calibri" pitchFamily="34" charset="0"/>
              </a:rPr>
              <a:t>Que hagan parte de cadenas de trámites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EA1F01F7-8D40-4E72-97D6-B2D1DA8CD803}"/>
              </a:ext>
            </a:extLst>
          </p:cNvPr>
          <p:cNvSpPr/>
          <p:nvPr/>
        </p:nvSpPr>
        <p:spPr>
          <a:xfrm>
            <a:off x="0" y="-23929"/>
            <a:ext cx="9144000" cy="816215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b="1" dirty="0">
                <a:solidFill>
                  <a:schemeClr val="bg1"/>
                </a:solidFill>
              </a:rPr>
              <a:t>METODOLOGÍA RACIONALIZACIÓN DE TRÁMITES</a:t>
            </a:r>
          </a:p>
        </p:txBody>
      </p:sp>
    </p:spTree>
    <p:extLst>
      <p:ext uri="{BB962C8B-B14F-4D97-AF65-F5344CB8AC3E}">
        <p14:creationId xmlns:p14="http://schemas.microsoft.com/office/powerpoint/2010/main" val="4246729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3333188930"/>
              </p:ext>
            </p:extLst>
          </p:nvPr>
        </p:nvGraphicFramePr>
        <p:xfrm>
          <a:off x="395536" y="775903"/>
          <a:ext cx="820891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ángulo 3">
            <a:extLst>
              <a:ext uri="{FF2B5EF4-FFF2-40B4-BE49-F238E27FC236}">
                <a16:creationId xmlns:a16="http://schemas.microsoft.com/office/drawing/2014/main" id="{EA1F01F7-8D40-4E72-97D6-B2D1DA8CD803}"/>
              </a:ext>
            </a:extLst>
          </p:cNvPr>
          <p:cNvSpPr/>
          <p:nvPr/>
        </p:nvSpPr>
        <p:spPr>
          <a:xfrm>
            <a:off x="0" y="-23929"/>
            <a:ext cx="9144000" cy="816215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b="1" dirty="0">
                <a:solidFill>
                  <a:schemeClr val="bg1"/>
                </a:solidFill>
              </a:rPr>
              <a:t>METODOLOGÍA RACIONALIZACIÓN DE TRÁMITES</a:t>
            </a:r>
          </a:p>
          <a:p>
            <a:pPr algn="ctr"/>
            <a:r>
              <a:rPr lang="en-US" sz="2700" b="1" dirty="0" err="1">
                <a:solidFill>
                  <a:schemeClr val="bg1"/>
                </a:solidFill>
              </a:rPr>
              <a:t>Pasos</a:t>
            </a:r>
            <a:r>
              <a:rPr lang="en-US" sz="2700" b="1" dirty="0">
                <a:solidFill>
                  <a:schemeClr val="bg1"/>
                </a:solidFill>
              </a:rPr>
              <a:t> para </a:t>
            </a:r>
            <a:r>
              <a:rPr lang="en-US" sz="2700" b="1" dirty="0" err="1">
                <a:solidFill>
                  <a:schemeClr val="bg1"/>
                </a:solidFill>
              </a:rPr>
              <a:t>priorizar</a:t>
            </a:r>
            <a:r>
              <a:rPr lang="en-US" sz="2700" b="1" dirty="0">
                <a:solidFill>
                  <a:schemeClr val="bg1"/>
                </a:solidFill>
              </a:rPr>
              <a:t> </a:t>
            </a:r>
            <a:r>
              <a:rPr lang="en-US" sz="2700" b="1" dirty="0" err="1">
                <a:solidFill>
                  <a:schemeClr val="bg1"/>
                </a:solidFill>
              </a:rPr>
              <a:t>por</a:t>
            </a:r>
            <a:r>
              <a:rPr lang="en-US" sz="2700" b="1" dirty="0">
                <a:solidFill>
                  <a:schemeClr val="bg1"/>
                </a:solidFill>
              </a:rPr>
              <a:t> </a:t>
            </a:r>
            <a:r>
              <a:rPr lang="en-US" sz="2700" b="1" dirty="0" err="1">
                <a:solidFill>
                  <a:schemeClr val="bg1"/>
                </a:solidFill>
              </a:rPr>
              <a:t>criterio</a:t>
            </a:r>
            <a:r>
              <a:rPr lang="en-US" sz="2700" b="1" dirty="0">
                <a:solidFill>
                  <a:schemeClr val="bg1"/>
                </a:solidFill>
              </a:rPr>
              <a:t> </a:t>
            </a:r>
            <a:r>
              <a:rPr lang="en-US" sz="2700" b="1" dirty="0" err="1">
                <a:solidFill>
                  <a:schemeClr val="bg1"/>
                </a:solidFill>
              </a:rPr>
              <a:t>único</a:t>
            </a:r>
            <a:endParaRPr lang="en-US" sz="27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862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915566"/>
            <a:ext cx="6696743" cy="3877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209104" y="6058571"/>
            <a:ext cx="4730750" cy="2616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CO" sz="1100" dirty="0">
                <a:solidFill>
                  <a:prstClr val="black"/>
                </a:solidFill>
                <a:latin typeface="Calibri" panose="020F0502020204030204"/>
              </a:rPr>
              <a:t>Fuente: Función Pública.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3851920" y="1185703"/>
            <a:ext cx="3528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2800" b="1" dirty="0">
                <a:solidFill>
                  <a:schemeClr val="bg1"/>
                </a:solidFill>
              </a:rPr>
              <a:t>NORMATIVA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3319930" y="2592778"/>
            <a:ext cx="40359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2800" b="1" dirty="0">
                <a:solidFill>
                  <a:schemeClr val="bg1"/>
                </a:solidFill>
              </a:rPr>
              <a:t>ADMINISTRATIVA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3299714" y="3923006"/>
            <a:ext cx="40359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2800" b="1" dirty="0">
                <a:solidFill>
                  <a:schemeClr val="bg1"/>
                </a:solidFill>
              </a:rPr>
              <a:t>TECNOLÓGICA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EA1F01F7-8D40-4E72-97D6-B2D1DA8CD803}"/>
              </a:ext>
            </a:extLst>
          </p:cNvPr>
          <p:cNvSpPr/>
          <p:nvPr/>
        </p:nvSpPr>
        <p:spPr>
          <a:xfrm>
            <a:off x="0" y="-23929"/>
            <a:ext cx="9144000" cy="816215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b="1" dirty="0">
                <a:solidFill>
                  <a:schemeClr val="bg1"/>
                </a:solidFill>
              </a:rPr>
              <a:t>METODOLOGÍA RACIONALIZACIÓN DE TRÁMITES</a:t>
            </a:r>
          </a:p>
          <a:p>
            <a:pPr algn="ctr"/>
            <a:r>
              <a:rPr lang="en-US" sz="2700" b="1" dirty="0" err="1">
                <a:solidFill>
                  <a:schemeClr val="bg1"/>
                </a:solidFill>
              </a:rPr>
              <a:t>Tipos</a:t>
            </a:r>
            <a:r>
              <a:rPr lang="en-US" sz="2700" b="1" dirty="0">
                <a:solidFill>
                  <a:schemeClr val="bg1"/>
                </a:solidFill>
              </a:rPr>
              <a:t> de </a:t>
            </a:r>
            <a:r>
              <a:rPr lang="en-US" sz="2700" b="1" dirty="0" err="1">
                <a:solidFill>
                  <a:schemeClr val="bg1"/>
                </a:solidFill>
              </a:rPr>
              <a:t>racionalización</a:t>
            </a:r>
            <a:endParaRPr lang="en-US" sz="27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76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062344"/>
            <a:ext cx="6584900" cy="600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ángulo 1"/>
          <p:cNvSpPr/>
          <p:nvPr/>
        </p:nvSpPr>
        <p:spPr>
          <a:xfrm>
            <a:off x="571724" y="1705314"/>
            <a:ext cx="4826000" cy="33523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lnSpc>
                <a:spcPct val="107000"/>
              </a:lnSpc>
              <a:buClr>
                <a:srgbClr val="004CFF"/>
              </a:buClr>
              <a:buFont typeface="Symbol" panose="05050102010706020507" pitchFamily="18" charset="2"/>
              <a:buChar char=""/>
              <a:defRPr/>
            </a:pPr>
            <a:r>
              <a:rPr lang="es-CO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Disminución de </a:t>
            </a:r>
            <a:r>
              <a:rPr lang="es-CO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costos</a:t>
            </a:r>
          </a:p>
          <a:p>
            <a:pPr marL="342900" indent="-342900" algn="just">
              <a:lnSpc>
                <a:spcPct val="107000"/>
              </a:lnSpc>
              <a:buClr>
                <a:srgbClr val="004CFF"/>
              </a:buClr>
              <a:buFont typeface="Symbol" panose="05050102010706020507" pitchFamily="18" charset="2"/>
              <a:buChar char=""/>
              <a:defRPr/>
            </a:pPr>
            <a:r>
              <a:rPr lang="es-CO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Disminución de </a:t>
            </a:r>
            <a:r>
              <a:rPr lang="es-CO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requisitos</a:t>
            </a:r>
            <a:r>
              <a:rPr lang="es-CO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para realizar el trámite</a:t>
            </a:r>
          </a:p>
          <a:p>
            <a:pPr marL="342900" indent="-342900" algn="just">
              <a:lnSpc>
                <a:spcPct val="107000"/>
              </a:lnSpc>
              <a:buClr>
                <a:srgbClr val="004CFF"/>
              </a:buClr>
              <a:buFont typeface="Symbol" panose="05050102010706020507" pitchFamily="18" charset="2"/>
              <a:buChar char=""/>
              <a:defRPr/>
            </a:pPr>
            <a:r>
              <a:rPr lang="es-CO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Disminución de </a:t>
            </a:r>
            <a:r>
              <a:rPr lang="es-CO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tiempos</a:t>
            </a:r>
            <a:r>
              <a:rPr lang="es-CO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ejecución del trámite</a:t>
            </a:r>
          </a:p>
          <a:p>
            <a:pPr marL="342900" indent="-342900" algn="just">
              <a:lnSpc>
                <a:spcPct val="107000"/>
              </a:lnSpc>
              <a:buClr>
                <a:srgbClr val="004CFF"/>
              </a:buClr>
              <a:buFont typeface="Symbol" panose="05050102010706020507" pitchFamily="18" charset="2"/>
              <a:buChar char=""/>
              <a:defRPr/>
            </a:pPr>
            <a:r>
              <a:rPr lang="es-CO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Evitar la presencia </a:t>
            </a:r>
            <a:r>
              <a:rPr lang="es-CO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 ciudadano en las ventanillas del Estado, implementando el uso de medios tecnológicos y de comunicación.</a:t>
            </a:r>
          </a:p>
          <a:p>
            <a:pPr marL="342900" indent="-342900" algn="just">
              <a:lnSpc>
                <a:spcPct val="107000"/>
              </a:lnSpc>
              <a:buClr>
                <a:srgbClr val="004CFF"/>
              </a:buClr>
              <a:buFont typeface="Symbol" panose="05050102010706020507" pitchFamily="18" charset="2"/>
              <a:buChar char=""/>
              <a:defRPr/>
            </a:pPr>
            <a:r>
              <a:rPr lang="es-CO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Ampliación de la vigencia de certificados, registros, licencias, documentos, etc.</a:t>
            </a:r>
          </a:p>
          <a:p>
            <a:pPr algn="just">
              <a:lnSpc>
                <a:spcPct val="107000"/>
              </a:lnSpc>
              <a:defRPr/>
            </a:pPr>
            <a:r>
              <a:rPr lang="es-CO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5" name="Imagen 3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348" y="2054405"/>
            <a:ext cx="2246313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uadroTexto 2"/>
          <p:cNvSpPr txBox="1"/>
          <p:nvPr/>
        </p:nvSpPr>
        <p:spPr>
          <a:xfrm>
            <a:off x="1115616" y="1159735"/>
            <a:ext cx="70612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CO" sz="20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Una racionalización o simplificación de un trámite implica:</a:t>
            </a:r>
          </a:p>
          <a:p>
            <a:pPr>
              <a:defRPr/>
            </a:pPr>
            <a:endParaRPr lang="es-CO" sz="20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EA1F01F7-8D40-4E72-97D6-B2D1DA8CD803}"/>
              </a:ext>
            </a:extLst>
          </p:cNvPr>
          <p:cNvSpPr/>
          <p:nvPr/>
        </p:nvSpPr>
        <p:spPr>
          <a:xfrm>
            <a:off x="-10344" y="37727"/>
            <a:ext cx="9144000" cy="816215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b="1" dirty="0">
                <a:solidFill>
                  <a:schemeClr val="bg1"/>
                </a:solidFill>
              </a:rPr>
              <a:t>METODOLOGÍA RACIONALIZACIÓN DE TRÁMITES</a:t>
            </a:r>
          </a:p>
          <a:p>
            <a:pPr algn="ctr"/>
            <a:r>
              <a:rPr lang="en-US" sz="2700" b="1" dirty="0" err="1">
                <a:solidFill>
                  <a:schemeClr val="bg1"/>
                </a:solidFill>
              </a:rPr>
              <a:t>Recomendaciones</a:t>
            </a:r>
            <a:r>
              <a:rPr lang="en-US" sz="2700" b="1" dirty="0">
                <a:solidFill>
                  <a:schemeClr val="bg1"/>
                </a:solidFill>
              </a:rPr>
              <a:t> </a:t>
            </a:r>
            <a:r>
              <a:rPr lang="en-US" sz="2700" b="1" dirty="0" err="1">
                <a:solidFill>
                  <a:schemeClr val="bg1"/>
                </a:solidFill>
              </a:rPr>
              <a:t>generales</a:t>
            </a:r>
            <a:endParaRPr lang="en-US" sz="27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768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0" y="0"/>
            <a:ext cx="3419872" cy="5143500"/>
          </a:xfrm>
          <a:prstGeom prst="rect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50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68A4F8E0-D1C1-45C6-B01C-58541AED2829}"/>
              </a:ext>
            </a:extLst>
          </p:cNvPr>
          <p:cNvSpPr txBox="1"/>
          <p:nvPr/>
        </p:nvSpPr>
        <p:spPr>
          <a:xfrm>
            <a:off x="3739328" y="467783"/>
            <a:ext cx="5585200" cy="476071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378000" rtlCol="0" anchor="ctr">
            <a:spAutoFit/>
          </a:bodyPr>
          <a:lstStyle/>
          <a:p>
            <a:r>
              <a:rPr lang="es-CO" sz="1600" b="1" dirty="0"/>
              <a:t>Contextualización de la Directiva Presidencial</a:t>
            </a:r>
            <a:endParaRPr lang="es-CO" altLang="es-CO" sz="1600" b="1" dirty="0">
              <a:solidFill>
                <a:schemeClr val="bg1"/>
              </a:solidFill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68A4F8E0-D1C1-45C6-B01C-58541AED2829}"/>
              </a:ext>
            </a:extLst>
          </p:cNvPr>
          <p:cNvSpPr txBox="1"/>
          <p:nvPr/>
        </p:nvSpPr>
        <p:spPr>
          <a:xfrm>
            <a:off x="3747882" y="1065927"/>
            <a:ext cx="5582093" cy="476071"/>
          </a:xfrm>
          <a:prstGeom prst="roundRect">
            <a:avLst>
              <a:gd name="adj" fmla="val 50000"/>
            </a:avLst>
          </a:prstGeom>
          <a:solidFill>
            <a:srgbClr val="FF5E21"/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378000" rtlCol="0" anchor="ctr">
            <a:spAutoFit/>
          </a:bodyPr>
          <a:lstStyle/>
          <a:p>
            <a:r>
              <a:rPr lang="es-CO" sz="1600" b="1" dirty="0">
                <a:solidFill>
                  <a:schemeClr val="bg1"/>
                </a:solidFill>
              </a:rPr>
              <a:t>Presentación Campaña</a:t>
            </a:r>
            <a:endParaRPr lang="es-CO" altLang="es-CO" sz="1600" b="1" dirty="0">
              <a:solidFill>
                <a:schemeClr val="bg1"/>
              </a:solidFill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8A4F8E0-D1C1-45C6-B01C-58541AED2829}"/>
              </a:ext>
            </a:extLst>
          </p:cNvPr>
          <p:cNvSpPr txBox="1"/>
          <p:nvPr/>
        </p:nvSpPr>
        <p:spPr>
          <a:xfrm>
            <a:off x="3747633" y="1635646"/>
            <a:ext cx="5576895" cy="476071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378000" rtlCol="0" anchor="ctr">
            <a:spAutoFit/>
          </a:bodyPr>
          <a:lstStyle/>
          <a:p>
            <a:r>
              <a:rPr lang="es-CO" altLang="es-CO" sz="1600" b="1" dirty="0">
                <a:solidFill>
                  <a:schemeClr val="bg1"/>
                </a:solidFill>
              </a:rPr>
              <a:t>Proceso de Participación. FASE 1 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-319456" y="1960317"/>
            <a:ext cx="356997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CO" sz="4500" b="1" dirty="0">
                <a:solidFill>
                  <a:schemeClr val="bg1"/>
                </a:solidFill>
                <a:effectLst>
                  <a:outerShdw blurRad="139700" algn="ctr" rotWithShape="0">
                    <a:prstClr val="black">
                      <a:alpha val="25000"/>
                    </a:prstClr>
                  </a:outerShdw>
                </a:effectLst>
              </a:rPr>
              <a:t>Agenda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8A4F8E0-D1C1-45C6-B01C-58541AED2829}"/>
              </a:ext>
            </a:extLst>
          </p:cNvPr>
          <p:cNvSpPr txBox="1"/>
          <p:nvPr/>
        </p:nvSpPr>
        <p:spPr>
          <a:xfrm>
            <a:off x="3747633" y="2211710"/>
            <a:ext cx="5576895" cy="476071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378000" rtlCol="0" anchor="ctr">
            <a:spAutoFit/>
          </a:bodyPr>
          <a:lstStyle/>
          <a:p>
            <a:r>
              <a:rPr lang="es-CO" altLang="es-CO" sz="1600" b="1" dirty="0">
                <a:solidFill>
                  <a:schemeClr val="bg1"/>
                </a:solidFill>
              </a:rPr>
              <a:t>Formularios y formatos de análisis. FASE 2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68A4F8E0-D1C1-45C6-B01C-58541AED2829}"/>
              </a:ext>
            </a:extLst>
          </p:cNvPr>
          <p:cNvSpPr txBox="1"/>
          <p:nvPr/>
        </p:nvSpPr>
        <p:spPr>
          <a:xfrm>
            <a:off x="3750480" y="2803509"/>
            <a:ext cx="5576895" cy="476071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378000" rtlCol="0" anchor="ctr">
            <a:spAutoFit/>
          </a:bodyPr>
          <a:lstStyle/>
          <a:p>
            <a:r>
              <a:rPr lang="es-CO" altLang="es-CO" sz="1600" b="1" dirty="0">
                <a:solidFill>
                  <a:schemeClr val="bg1"/>
                </a:solidFill>
              </a:rPr>
              <a:t>Conformación y retos comité sectorial. FASE 3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68A4F8E0-D1C1-45C6-B01C-58541AED2829}"/>
              </a:ext>
            </a:extLst>
          </p:cNvPr>
          <p:cNvSpPr txBox="1"/>
          <p:nvPr/>
        </p:nvSpPr>
        <p:spPr>
          <a:xfrm>
            <a:off x="3739328" y="3338288"/>
            <a:ext cx="5576895" cy="476071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378000" rtlCol="0" anchor="ctr">
            <a:spAutoFit/>
          </a:bodyPr>
          <a:lstStyle/>
          <a:p>
            <a:r>
              <a:rPr lang="es-CO" altLang="es-CO" sz="1600" b="1" dirty="0">
                <a:solidFill>
                  <a:schemeClr val="bg1"/>
                </a:solidFill>
              </a:rPr>
              <a:t>Metodologías para la construcción de los planes</a:t>
            </a:r>
          </a:p>
        </p:txBody>
      </p:sp>
      <p:pic>
        <p:nvPicPr>
          <p:cNvPr id="21" name="Picture 10" descr="logoseditables-01.png"/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3076"/>
          <a:stretch/>
        </p:blipFill>
        <p:spPr>
          <a:xfrm>
            <a:off x="7164288" y="4456762"/>
            <a:ext cx="1584176" cy="642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19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6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6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2" presetClass="entr" presetSubtype="8" decel="6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animBg="1"/>
      <p:bldP spid="12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/>
          <p:cNvSpPr/>
          <p:nvPr/>
        </p:nvSpPr>
        <p:spPr>
          <a:xfrm>
            <a:off x="-31204" y="1131590"/>
            <a:ext cx="9144000" cy="2253467"/>
          </a:xfrm>
          <a:prstGeom prst="rect">
            <a:avLst/>
          </a:prstGeom>
          <a:solidFill>
            <a:srgbClr val="004C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METODOLOGÍA ANÁLISIS DE IMPACTO NORMATIVO</a:t>
            </a:r>
            <a:endParaRPr lang="es-CO" sz="3200" b="1" dirty="0"/>
          </a:p>
        </p:txBody>
      </p:sp>
    </p:spTree>
    <p:extLst>
      <p:ext uri="{BB962C8B-B14F-4D97-AF65-F5344CB8AC3E}">
        <p14:creationId xmlns:p14="http://schemas.microsoft.com/office/powerpoint/2010/main" val="3237473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907704" y="3579862"/>
            <a:ext cx="1296144" cy="7200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051720" y="2067694"/>
            <a:ext cx="1080120" cy="10081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5796136" y="1923864"/>
            <a:ext cx="1080120" cy="10081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ángulo 21"/>
          <p:cNvSpPr/>
          <p:nvPr/>
        </p:nvSpPr>
        <p:spPr>
          <a:xfrm>
            <a:off x="0" y="0"/>
            <a:ext cx="9144000" cy="973310"/>
          </a:xfrm>
          <a:prstGeom prst="rect">
            <a:avLst/>
          </a:prstGeom>
          <a:solidFill>
            <a:srgbClr val="004C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METODOLOGÍA ANÁLISIS DE IMPACTO NORMATIVO</a:t>
            </a:r>
            <a:endParaRPr lang="es-CO" sz="3200" b="1" dirty="0"/>
          </a:p>
        </p:txBody>
      </p:sp>
      <p:grpSp>
        <p:nvGrpSpPr>
          <p:cNvPr id="60" name="Grupo 74">
            <a:extLst>
              <a:ext uri="{FF2B5EF4-FFF2-40B4-BE49-F238E27FC236}">
                <a16:creationId xmlns:a16="http://schemas.microsoft.com/office/drawing/2014/main" id="{CBEF8338-834E-4948-A6FE-B58754BCB15E}"/>
              </a:ext>
            </a:extLst>
          </p:cNvPr>
          <p:cNvGrpSpPr/>
          <p:nvPr/>
        </p:nvGrpSpPr>
        <p:grpSpPr>
          <a:xfrm>
            <a:off x="683568" y="1461135"/>
            <a:ext cx="7664511" cy="3094821"/>
            <a:chOff x="388523" y="1200827"/>
            <a:chExt cx="11672903" cy="4881825"/>
          </a:xfrm>
        </p:grpSpPr>
        <p:grpSp>
          <p:nvGrpSpPr>
            <p:cNvPr id="61" name="Grupo 59">
              <a:extLst>
                <a:ext uri="{FF2B5EF4-FFF2-40B4-BE49-F238E27FC236}">
                  <a16:creationId xmlns:a16="http://schemas.microsoft.com/office/drawing/2014/main" id="{C7B2B19C-079D-4CC9-8A49-B7F6DD82B0C2}"/>
                </a:ext>
              </a:extLst>
            </p:cNvPr>
            <p:cNvGrpSpPr/>
            <p:nvPr/>
          </p:nvGrpSpPr>
          <p:grpSpPr>
            <a:xfrm>
              <a:off x="388523" y="1200827"/>
              <a:ext cx="11672903" cy="4881825"/>
              <a:chOff x="781927" y="1105622"/>
              <a:chExt cx="11672903" cy="4881825"/>
            </a:xfrm>
          </p:grpSpPr>
          <p:cxnSp>
            <p:nvCxnSpPr>
              <p:cNvPr id="69" name="Conector recto 27">
                <a:extLst>
                  <a:ext uri="{FF2B5EF4-FFF2-40B4-BE49-F238E27FC236}">
                    <a16:creationId xmlns:a16="http://schemas.microsoft.com/office/drawing/2014/main" id="{982D8756-3CE7-4F6E-A3BF-67CFE3815CF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351395" y="3061833"/>
                <a:ext cx="926344" cy="877589"/>
              </a:xfrm>
              <a:prstGeom prst="line">
                <a:avLst/>
              </a:prstGeom>
              <a:noFill/>
              <a:ln w="76200" cap="flat" cmpd="sng" algn="ctr">
                <a:solidFill>
                  <a:srgbClr val="000000">
                    <a:lumMod val="75000"/>
                    <a:lumOff val="2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70" name="Conector recto 29">
                <a:extLst>
                  <a:ext uri="{FF2B5EF4-FFF2-40B4-BE49-F238E27FC236}">
                    <a16:creationId xmlns:a16="http://schemas.microsoft.com/office/drawing/2014/main" id="{2BAAAACF-201C-407A-A9B5-03FC7D84F84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386331" y="3055533"/>
                <a:ext cx="926344" cy="877589"/>
              </a:xfrm>
              <a:prstGeom prst="line">
                <a:avLst/>
              </a:prstGeom>
              <a:noFill/>
              <a:ln w="76200" cap="flat" cmpd="sng" algn="ctr">
                <a:solidFill>
                  <a:srgbClr val="000000">
                    <a:lumMod val="75000"/>
                    <a:lumOff val="2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71" name="Conector recto 30">
                <a:extLst>
                  <a:ext uri="{FF2B5EF4-FFF2-40B4-BE49-F238E27FC236}">
                    <a16:creationId xmlns:a16="http://schemas.microsoft.com/office/drawing/2014/main" id="{C44C0C5A-1D77-4376-AB2F-ABC8234E2BE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477835" y="3042902"/>
                <a:ext cx="926344" cy="877589"/>
              </a:xfrm>
              <a:prstGeom prst="line">
                <a:avLst/>
              </a:prstGeom>
              <a:noFill/>
              <a:ln w="76200" cap="flat" cmpd="sng" algn="ctr">
                <a:solidFill>
                  <a:srgbClr val="000000">
                    <a:lumMod val="75000"/>
                    <a:lumOff val="2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72" name="Conector recto 25">
                <a:extLst>
                  <a:ext uri="{FF2B5EF4-FFF2-40B4-BE49-F238E27FC236}">
                    <a16:creationId xmlns:a16="http://schemas.microsoft.com/office/drawing/2014/main" id="{9F589F38-F6C1-4602-8883-F1EB0CB0540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80452" y="3080165"/>
                <a:ext cx="903768" cy="1041991"/>
              </a:xfrm>
              <a:prstGeom prst="line">
                <a:avLst/>
              </a:prstGeom>
              <a:noFill/>
              <a:ln w="76200" cap="flat" cmpd="sng" algn="ctr">
                <a:solidFill>
                  <a:srgbClr val="000000">
                    <a:lumMod val="75000"/>
                    <a:lumOff val="2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73" name="Conector recto 26">
                <a:extLst>
                  <a:ext uri="{FF2B5EF4-FFF2-40B4-BE49-F238E27FC236}">
                    <a16:creationId xmlns:a16="http://schemas.microsoft.com/office/drawing/2014/main" id="{576AF525-E3EE-4D26-9B4F-B83A7D33693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015804" y="3068163"/>
                <a:ext cx="903768" cy="1041991"/>
              </a:xfrm>
              <a:prstGeom prst="line">
                <a:avLst/>
              </a:prstGeom>
              <a:noFill/>
              <a:ln w="76200" cap="flat" cmpd="sng" algn="ctr">
                <a:solidFill>
                  <a:srgbClr val="000000">
                    <a:lumMod val="75000"/>
                    <a:lumOff val="2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74" name="Conector recto 24">
                <a:extLst>
                  <a:ext uri="{FF2B5EF4-FFF2-40B4-BE49-F238E27FC236}">
                    <a16:creationId xmlns:a16="http://schemas.microsoft.com/office/drawing/2014/main" id="{51235DE8-46C3-4272-8516-2ADB4DCD9F5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82809" y="2985899"/>
                <a:ext cx="903768" cy="1041991"/>
              </a:xfrm>
              <a:prstGeom prst="line">
                <a:avLst/>
              </a:prstGeom>
              <a:noFill/>
              <a:ln w="76200" cap="flat" cmpd="sng" algn="ctr">
                <a:solidFill>
                  <a:srgbClr val="000000">
                    <a:lumMod val="75000"/>
                    <a:lumOff val="25000"/>
                  </a:srgbClr>
                </a:solidFill>
                <a:prstDash val="solid"/>
                <a:miter lim="800000"/>
              </a:ln>
              <a:effectLst/>
            </p:spPr>
          </p:cxnSp>
          <p:sp>
            <p:nvSpPr>
              <p:cNvPr id="75" name="AutoShape 2" descr="Resultado de imagen para proceso infografia">
                <a:extLst>
                  <a:ext uri="{FF2B5EF4-FFF2-40B4-BE49-F238E27FC236}">
                    <a16:creationId xmlns:a16="http://schemas.microsoft.com/office/drawing/2014/main" id="{4324FBAB-4523-45D9-9044-FD3ED048AF09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6071189" y="3529299"/>
                <a:ext cx="307475" cy="28507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O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6" name="Hexágono 16">
                <a:extLst>
                  <a:ext uri="{FF2B5EF4-FFF2-40B4-BE49-F238E27FC236}">
                    <a16:creationId xmlns:a16="http://schemas.microsoft.com/office/drawing/2014/main" id="{15F1786A-2385-48CA-A995-595E5C54062A}"/>
                  </a:ext>
                </a:extLst>
              </p:cNvPr>
              <p:cNvSpPr/>
              <p:nvPr/>
            </p:nvSpPr>
            <p:spPr>
              <a:xfrm rot="5400000">
                <a:off x="788015" y="2037158"/>
                <a:ext cx="1380672" cy="1392847"/>
              </a:xfrm>
              <a:prstGeom prst="hexagon">
                <a:avLst/>
              </a:prstGeom>
              <a:solidFill>
                <a:srgbClr val="D13B3B"/>
              </a:solidFill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O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endParaRPr>
              </a:p>
            </p:txBody>
          </p:sp>
          <p:sp>
            <p:nvSpPr>
              <p:cNvPr id="77" name="Hexágono 17">
                <a:extLst>
                  <a:ext uri="{FF2B5EF4-FFF2-40B4-BE49-F238E27FC236}">
                    <a16:creationId xmlns:a16="http://schemas.microsoft.com/office/drawing/2014/main" id="{24B700B9-91F3-42D8-A212-AC1B229FB58C}"/>
                  </a:ext>
                </a:extLst>
              </p:cNvPr>
              <p:cNvSpPr/>
              <p:nvPr/>
            </p:nvSpPr>
            <p:spPr>
              <a:xfrm rot="5400000">
                <a:off x="3869862" y="2037159"/>
                <a:ext cx="1380670" cy="1392847"/>
              </a:xfrm>
              <a:prstGeom prst="hexagon">
                <a:avLst/>
              </a:prstGeom>
              <a:solidFill>
                <a:srgbClr val="0070C0">
                  <a:lumMod val="75000"/>
                </a:srgbClr>
              </a:solidFill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O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endParaRPr>
              </a:p>
            </p:txBody>
          </p:sp>
          <p:sp>
            <p:nvSpPr>
              <p:cNvPr id="78" name="Hexágono 18">
                <a:extLst>
                  <a:ext uri="{FF2B5EF4-FFF2-40B4-BE49-F238E27FC236}">
                    <a16:creationId xmlns:a16="http://schemas.microsoft.com/office/drawing/2014/main" id="{C5AF12D9-9E5A-4417-AB72-F8FE570319C8}"/>
                  </a:ext>
                </a:extLst>
              </p:cNvPr>
              <p:cNvSpPr/>
              <p:nvPr/>
            </p:nvSpPr>
            <p:spPr>
              <a:xfrm rot="5400000">
                <a:off x="2336016" y="3787814"/>
                <a:ext cx="1380670" cy="1392847"/>
              </a:xfrm>
              <a:prstGeom prst="hexagon">
                <a:avLst/>
              </a:prstGeom>
              <a:solidFill>
                <a:srgbClr val="22C1C1"/>
              </a:solidFill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O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endParaRPr>
              </a:p>
            </p:txBody>
          </p:sp>
          <p:sp>
            <p:nvSpPr>
              <p:cNvPr id="79" name="Hexágono 19">
                <a:extLst>
                  <a:ext uri="{FF2B5EF4-FFF2-40B4-BE49-F238E27FC236}">
                    <a16:creationId xmlns:a16="http://schemas.microsoft.com/office/drawing/2014/main" id="{201B6C2C-DE0B-4CED-90A9-B338D5A43D85}"/>
                  </a:ext>
                </a:extLst>
              </p:cNvPr>
              <p:cNvSpPr/>
              <p:nvPr/>
            </p:nvSpPr>
            <p:spPr>
              <a:xfrm rot="5400000">
                <a:off x="5361724" y="3787814"/>
                <a:ext cx="1380670" cy="1392847"/>
              </a:xfrm>
              <a:prstGeom prst="hexagon">
                <a:avLst/>
              </a:prstGeom>
              <a:solidFill>
                <a:srgbClr val="00CC66"/>
              </a:solidFill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O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endParaRPr>
              </a:p>
            </p:txBody>
          </p:sp>
          <p:sp>
            <p:nvSpPr>
              <p:cNvPr id="80" name="Hexágono 20">
                <a:extLst>
                  <a:ext uri="{FF2B5EF4-FFF2-40B4-BE49-F238E27FC236}">
                    <a16:creationId xmlns:a16="http://schemas.microsoft.com/office/drawing/2014/main" id="{6790E0F4-5451-442F-BDE2-989AB78772D7}"/>
                  </a:ext>
                </a:extLst>
              </p:cNvPr>
              <p:cNvSpPr/>
              <p:nvPr/>
            </p:nvSpPr>
            <p:spPr>
              <a:xfrm rot="5400000">
                <a:off x="6951708" y="2022940"/>
                <a:ext cx="1380670" cy="1392847"/>
              </a:xfrm>
              <a:prstGeom prst="hexagon">
                <a:avLst/>
              </a:prstGeom>
              <a:solidFill>
                <a:srgbClr val="FF6600"/>
              </a:solidFill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O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endParaRPr>
              </a:p>
            </p:txBody>
          </p:sp>
          <p:sp>
            <p:nvSpPr>
              <p:cNvPr id="81" name="Hexágono 21">
                <a:extLst>
                  <a:ext uri="{FF2B5EF4-FFF2-40B4-BE49-F238E27FC236}">
                    <a16:creationId xmlns:a16="http://schemas.microsoft.com/office/drawing/2014/main" id="{F62193EF-3487-44A3-9669-985245F20C6D}"/>
                  </a:ext>
                </a:extLst>
              </p:cNvPr>
              <p:cNvSpPr/>
              <p:nvPr/>
            </p:nvSpPr>
            <p:spPr>
              <a:xfrm rot="5400000">
                <a:off x="10033553" y="2022942"/>
                <a:ext cx="1380673" cy="1392847"/>
              </a:xfrm>
              <a:prstGeom prst="hexagon">
                <a:avLst/>
              </a:prstGeom>
              <a:solidFill>
                <a:srgbClr val="F2B200">
                  <a:lumMod val="60000"/>
                  <a:lumOff val="40000"/>
                </a:srgbClr>
              </a:solidFill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O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endParaRPr>
              </a:p>
            </p:txBody>
          </p:sp>
          <p:sp>
            <p:nvSpPr>
              <p:cNvPr id="82" name="Hexágono 22">
                <a:extLst>
                  <a:ext uri="{FF2B5EF4-FFF2-40B4-BE49-F238E27FC236}">
                    <a16:creationId xmlns:a16="http://schemas.microsoft.com/office/drawing/2014/main" id="{3B79CA33-6683-412F-9232-D652F7430F48}"/>
                  </a:ext>
                </a:extLst>
              </p:cNvPr>
              <p:cNvSpPr/>
              <p:nvPr/>
            </p:nvSpPr>
            <p:spPr>
              <a:xfrm rot="5400000">
                <a:off x="8387433" y="3802032"/>
                <a:ext cx="1380670" cy="1392847"/>
              </a:xfrm>
              <a:prstGeom prst="hexagon">
                <a:avLst/>
              </a:prstGeom>
              <a:solidFill>
                <a:srgbClr val="8400A4"/>
              </a:solidFill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O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endParaRPr>
              </a:p>
            </p:txBody>
          </p:sp>
          <p:cxnSp>
            <p:nvCxnSpPr>
              <p:cNvPr id="83" name="Conector recto 44">
                <a:extLst>
                  <a:ext uri="{FF2B5EF4-FFF2-40B4-BE49-F238E27FC236}">
                    <a16:creationId xmlns:a16="http://schemas.microsoft.com/office/drawing/2014/main" id="{8066A952-FDE1-4049-8C93-41ECE1705DD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78351" y="1242152"/>
                <a:ext cx="0" cy="1010093"/>
              </a:xfrm>
              <a:prstGeom prst="line">
                <a:avLst/>
              </a:prstGeom>
              <a:noFill/>
              <a:ln w="19050" cap="flat" cmpd="sng" algn="ctr">
                <a:solidFill>
                  <a:srgbClr val="D13B3B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84" name="Conector recto 46">
                <a:extLst>
                  <a:ext uri="{FF2B5EF4-FFF2-40B4-BE49-F238E27FC236}">
                    <a16:creationId xmlns:a16="http://schemas.microsoft.com/office/drawing/2014/main" id="{895D8A40-A790-4EF3-BACF-EBC49728C2C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026351" y="4759072"/>
                <a:ext cx="0" cy="1010093"/>
              </a:xfrm>
              <a:prstGeom prst="line">
                <a:avLst/>
              </a:prstGeom>
              <a:noFill/>
              <a:ln w="19050" cap="flat" cmpd="sng" algn="ctr">
                <a:solidFill>
                  <a:srgbClr val="22C1C1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85" name="Conector recto 47">
                <a:extLst>
                  <a:ext uri="{FF2B5EF4-FFF2-40B4-BE49-F238E27FC236}">
                    <a16:creationId xmlns:a16="http://schemas.microsoft.com/office/drawing/2014/main" id="{F3E5D0E6-17FC-4B5F-B932-CDACC66C8FA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60197" y="1242151"/>
                <a:ext cx="0" cy="1010093"/>
              </a:xfrm>
              <a:prstGeom prst="line">
                <a:avLst/>
              </a:prstGeom>
              <a:noFill/>
              <a:ln w="19050" cap="flat" cmpd="sng" algn="ctr">
                <a:solidFill>
                  <a:srgbClr val="00549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86" name="Conector recto 48">
                <a:extLst>
                  <a:ext uri="{FF2B5EF4-FFF2-40B4-BE49-F238E27FC236}">
                    <a16:creationId xmlns:a16="http://schemas.microsoft.com/office/drawing/2014/main" id="{580E0D88-9553-46FC-9B74-FD04FB0F1A6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52059" y="4790753"/>
                <a:ext cx="0" cy="1010093"/>
              </a:xfrm>
              <a:prstGeom prst="line">
                <a:avLst/>
              </a:prstGeom>
              <a:noFill/>
              <a:ln w="19050" cap="flat" cmpd="sng" algn="ctr">
                <a:solidFill>
                  <a:srgbClr val="00CC66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87" name="Conector recto 49">
                <a:extLst>
                  <a:ext uri="{FF2B5EF4-FFF2-40B4-BE49-F238E27FC236}">
                    <a16:creationId xmlns:a16="http://schemas.microsoft.com/office/drawing/2014/main" id="{9BDD2023-3ABE-4BBC-B15F-6DF5F245FE4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642043" y="1242151"/>
                <a:ext cx="0" cy="1010093"/>
              </a:xfrm>
              <a:prstGeom prst="line">
                <a:avLst/>
              </a:prstGeom>
              <a:noFill/>
              <a:ln w="19050" cap="flat" cmpd="sng" algn="ctr">
                <a:solidFill>
                  <a:srgbClr val="FF66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88" name="Conector recto 50">
                <a:extLst>
                  <a:ext uri="{FF2B5EF4-FFF2-40B4-BE49-F238E27FC236}">
                    <a16:creationId xmlns:a16="http://schemas.microsoft.com/office/drawing/2014/main" id="{B9B2C8EB-E628-43E4-9B88-E85F38D03A4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077768" y="4800685"/>
                <a:ext cx="0" cy="1010093"/>
              </a:xfrm>
              <a:prstGeom prst="line">
                <a:avLst/>
              </a:prstGeom>
              <a:noFill/>
              <a:ln w="19050" cap="flat" cmpd="sng" algn="ctr">
                <a:solidFill>
                  <a:srgbClr val="8400A4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89" name="Conector recto 51">
                <a:extLst>
                  <a:ext uri="{FF2B5EF4-FFF2-40B4-BE49-F238E27FC236}">
                    <a16:creationId xmlns:a16="http://schemas.microsoft.com/office/drawing/2014/main" id="{9041DA68-5B4E-4C7B-B717-ECD3EBB8357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730976" y="1242151"/>
                <a:ext cx="0" cy="1010093"/>
              </a:xfrm>
              <a:prstGeom prst="line">
                <a:avLst/>
              </a:prstGeom>
              <a:noFill/>
              <a:ln w="19050" cap="flat" cmpd="sng" algn="ctr">
                <a:solidFill>
                  <a:srgbClr val="F2B200">
                    <a:lumMod val="60000"/>
                    <a:lumOff val="40000"/>
                  </a:srgbClr>
                </a:solidFill>
                <a:prstDash val="solid"/>
                <a:miter lim="800000"/>
              </a:ln>
              <a:effectLst/>
            </p:spPr>
          </p:cxnSp>
          <p:sp>
            <p:nvSpPr>
              <p:cNvPr id="90" name="CuadroTexto 52">
                <a:extLst>
                  <a:ext uri="{FF2B5EF4-FFF2-40B4-BE49-F238E27FC236}">
                    <a16:creationId xmlns:a16="http://schemas.microsoft.com/office/drawing/2014/main" id="{5A0FF473-13C1-4A22-869C-95AA6FE89C5B}"/>
                  </a:ext>
                </a:extLst>
              </p:cNvPr>
              <p:cNvSpPr txBox="1"/>
              <p:nvPr/>
            </p:nvSpPr>
            <p:spPr>
              <a:xfrm>
                <a:off x="1525026" y="1191370"/>
                <a:ext cx="1888904" cy="728238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CO" sz="12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Identificación del Problema</a:t>
                </a:r>
              </a:p>
            </p:txBody>
          </p:sp>
          <p:sp>
            <p:nvSpPr>
              <p:cNvPr id="91" name="CuadroTexto 53">
                <a:extLst>
                  <a:ext uri="{FF2B5EF4-FFF2-40B4-BE49-F238E27FC236}">
                    <a16:creationId xmlns:a16="http://schemas.microsoft.com/office/drawing/2014/main" id="{ECCA6A7E-1A17-415F-824A-A865D631B64C}"/>
                  </a:ext>
                </a:extLst>
              </p:cNvPr>
              <p:cNvSpPr txBox="1"/>
              <p:nvPr/>
            </p:nvSpPr>
            <p:spPr>
              <a:xfrm>
                <a:off x="2985721" y="5221858"/>
                <a:ext cx="1853877" cy="436943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CO" sz="12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Objetivos</a:t>
                </a:r>
              </a:p>
            </p:txBody>
          </p:sp>
          <p:sp>
            <p:nvSpPr>
              <p:cNvPr id="92" name="CuadroTexto 54">
                <a:extLst>
                  <a:ext uri="{FF2B5EF4-FFF2-40B4-BE49-F238E27FC236}">
                    <a16:creationId xmlns:a16="http://schemas.microsoft.com/office/drawing/2014/main" id="{238F51D6-4772-4B26-A149-71DBBA56CA48}"/>
                  </a:ext>
                </a:extLst>
              </p:cNvPr>
              <p:cNvSpPr txBox="1"/>
              <p:nvPr/>
            </p:nvSpPr>
            <p:spPr>
              <a:xfrm>
                <a:off x="4626677" y="1105622"/>
                <a:ext cx="1857924" cy="1019534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CO" sz="12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Identificación de alternativas</a:t>
                </a:r>
              </a:p>
            </p:txBody>
          </p:sp>
          <p:sp>
            <p:nvSpPr>
              <p:cNvPr id="93" name="CuadroTexto 55">
                <a:extLst>
                  <a:ext uri="{FF2B5EF4-FFF2-40B4-BE49-F238E27FC236}">
                    <a16:creationId xmlns:a16="http://schemas.microsoft.com/office/drawing/2014/main" id="{833ECC8E-CB4E-4DBE-9FAD-A8B6AB25FD59}"/>
                  </a:ext>
                </a:extLst>
              </p:cNvPr>
              <p:cNvSpPr txBox="1"/>
              <p:nvPr/>
            </p:nvSpPr>
            <p:spPr>
              <a:xfrm>
                <a:off x="6140221" y="4967913"/>
                <a:ext cx="1651287" cy="1019534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CO" sz="12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Evaluación de las alternativas</a:t>
                </a:r>
              </a:p>
            </p:txBody>
          </p:sp>
          <p:sp>
            <p:nvSpPr>
              <p:cNvPr id="94" name="CuadroTexto 56">
                <a:extLst>
                  <a:ext uri="{FF2B5EF4-FFF2-40B4-BE49-F238E27FC236}">
                    <a16:creationId xmlns:a16="http://schemas.microsoft.com/office/drawing/2014/main" id="{1E01E4AF-B689-4596-8A3A-147C147511F6}"/>
                  </a:ext>
                </a:extLst>
              </p:cNvPr>
              <p:cNvSpPr txBox="1"/>
              <p:nvPr/>
            </p:nvSpPr>
            <p:spPr>
              <a:xfrm>
                <a:off x="7694866" y="1159094"/>
                <a:ext cx="1651287" cy="728238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CO" sz="12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Mejor alternativa</a:t>
                </a:r>
              </a:p>
            </p:txBody>
          </p:sp>
          <p:sp>
            <p:nvSpPr>
              <p:cNvPr id="95" name="CuadroTexto 57">
                <a:extLst>
                  <a:ext uri="{FF2B5EF4-FFF2-40B4-BE49-F238E27FC236}">
                    <a16:creationId xmlns:a16="http://schemas.microsoft.com/office/drawing/2014/main" id="{72FFA009-654C-4726-981D-797103A952D9}"/>
                  </a:ext>
                </a:extLst>
              </p:cNvPr>
              <p:cNvSpPr txBox="1"/>
              <p:nvPr/>
            </p:nvSpPr>
            <p:spPr>
              <a:xfrm>
                <a:off x="9152255" y="5123493"/>
                <a:ext cx="1651287" cy="728238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CO" sz="12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Monitoreo y seguimiento</a:t>
                </a:r>
              </a:p>
            </p:txBody>
          </p:sp>
          <p:sp>
            <p:nvSpPr>
              <p:cNvPr id="96" name="CuadroTexto 58">
                <a:extLst>
                  <a:ext uri="{FF2B5EF4-FFF2-40B4-BE49-F238E27FC236}">
                    <a16:creationId xmlns:a16="http://schemas.microsoft.com/office/drawing/2014/main" id="{B5F1E52E-534D-4283-A2ED-E0D26BA9320B}"/>
                  </a:ext>
                </a:extLst>
              </p:cNvPr>
              <p:cNvSpPr txBox="1"/>
              <p:nvPr/>
            </p:nvSpPr>
            <p:spPr>
              <a:xfrm>
                <a:off x="10803543" y="1237224"/>
                <a:ext cx="1651287" cy="728238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CO" sz="12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Consulta pública</a:t>
                </a:r>
              </a:p>
            </p:txBody>
          </p:sp>
        </p:grpSp>
        <p:pic>
          <p:nvPicPr>
            <p:cNvPr id="62" name="Gráfico 61" descr="Puzzle">
              <a:extLst>
                <a:ext uri="{FF2B5EF4-FFF2-40B4-BE49-F238E27FC236}">
                  <a16:creationId xmlns:a16="http://schemas.microsoft.com/office/drawing/2014/main" id="{A21CB607-0633-4241-A13B-3A5D700378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77010" y="2403476"/>
              <a:ext cx="788255" cy="788255"/>
            </a:xfrm>
            <a:prstGeom prst="rect">
              <a:avLst/>
            </a:prstGeom>
          </p:spPr>
        </p:pic>
        <p:pic>
          <p:nvPicPr>
            <p:cNvPr id="63" name="Gráfico 63" descr="Disco">
              <a:extLst>
                <a:ext uri="{FF2B5EF4-FFF2-40B4-BE49-F238E27FC236}">
                  <a16:creationId xmlns:a16="http://schemas.microsoft.com/office/drawing/2014/main" id="{1C77FE61-A852-42EF-8533-B4B68952BAE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198676" y="4128438"/>
              <a:ext cx="877589" cy="877589"/>
            </a:xfrm>
            <a:prstGeom prst="rect">
              <a:avLst/>
            </a:prstGeom>
          </p:spPr>
        </p:pic>
        <p:pic>
          <p:nvPicPr>
            <p:cNvPr id="64" name="Gráfico 65" descr="Señal">
              <a:extLst>
                <a:ext uri="{FF2B5EF4-FFF2-40B4-BE49-F238E27FC236}">
                  <a16:creationId xmlns:a16="http://schemas.microsoft.com/office/drawing/2014/main" id="{D53ACDF7-E956-4BF0-9481-8ABC203826F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186800" y="4131985"/>
              <a:ext cx="858941" cy="858941"/>
            </a:xfrm>
            <a:prstGeom prst="rect">
              <a:avLst/>
            </a:prstGeom>
          </p:spPr>
        </p:pic>
        <p:pic>
          <p:nvPicPr>
            <p:cNvPr id="65" name="Gráfico 67" descr="Equipo">
              <a:extLst>
                <a:ext uri="{FF2B5EF4-FFF2-40B4-BE49-F238E27FC236}">
                  <a16:creationId xmlns:a16="http://schemas.microsoft.com/office/drawing/2014/main" id="{E84559DD-BF01-4A38-8B9B-4981A051560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9970919" y="2431098"/>
              <a:ext cx="719132" cy="716518"/>
            </a:xfrm>
            <a:prstGeom prst="rect">
              <a:avLst/>
            </a:prstGeom>
          </p:spPr>
        </p:pic>
        <p:pic>
          <p:nvPicPr>
            <p:cNvPr id="66" name="Gráfico 69" descr="Jerarquía">
              <a:extLst>
                <a:ext uri="{FF2B5EF4-FFF2-40B4-BE49-F238E27FC236}">
                  <a16:creationId xmlns:a16="http://schemas.microsoft.com/office/drawing/2014/main" id="{8505A19F-5E2F-4328-B617-669B97C9454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 rot="10800000">
              <a:off x="3740223" y="2443201"/>
              <a:ext cx="889017" cy="788001"/>
            </a:xfrm>
            <a:prstGeom prst="rect">
              <a:avLst/>
            </a:prstGeom>
          </p:spPr>
        </p:pic>
        <p:pic>
          <p:nvPicPr>
            <p:cNvPr id="67" name="Gráfico 71" descr="Enviar">
              <a:extLst>
                <a:ext uri="{FF2B5EF4-FFF2-40B4-BE49-F238E27FC236}">
                  <a16:creationId xmlns:a16="http://schemas.microsoft.com/office/drawing/2014/main" id="{C0AF1830-12B2-4780-BED4-5A4B8D372F5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6791599" y="2386983"/>
              <a:ext cx="804748" cy="804748"/>
            </a:xfrm>
            <a:prstGeom prst="rect">
              <a:avLst/>
            </a:prstGeom>
          </p:spPr>
        </p:pic>
        <p:pic>
          <p:nvPicPr>
            <p:cNvPr id="68" name="Gráfico 73" descr="Lupa">
              <a:extLst>
                <a:ext uri="{FF2B5EF4-FFF2-40B4-BE49-F238E27FC236}">
                  <a16:creationId xmlns:a16="http://schemas.microsoft.com/office/drawing/2014/main" id="{731C1A0E-4A8E-4AE7-8909-EB555199127A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8364169" y="4243309"/>
              <a:ext cx="682920" cy="6829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63221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/>
          <p:cNvSpPr/>
          <p:nvPr/>
        </p:nvSpPr>
        <p:spPr>
          <a:xfrm>
            <a:off x="-31204" y="1131590"/>
            <a:ext cx="9144000" cy="2253467"/>
          </a:xfrm>
          <a:prstGeom prst="rect">
            <a:avLst/>
          </a:prstGeom>
          <a:solidFill>
            <a:srgbClr val="004C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CRITERIOS DE VALORACIÓN JURÍDICA NORMAS OBSOLETAS</a:t>
            </a:r>
            <a:endParaRPr lang="es-CO" sz="3200" b="1" dirty="0"/>
          </a:p>
        </p:txBody>
      </p:sp>
    </p:spTree>
    <p:extLst>
      <p:ext uri="{BB962C8B-B14F-4D97-AF65-F5344CB8AC3E}">
        <p14:creationId xmlns:p14="http://schemas.microsoft.com/office/powerpoint/2010/main" val="2509882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3219822"/>
            <a:ext cx="8229600" cy="857250"/>
          </a:xfrm>
        </p:spPr>
        <p:txBody>
          <a:bodyPr>
            <a:noAutofit/>
          </a:bodyPr>
          <a:lstStyle/>
          <a:p>
            <a:r>
              <a:rPr lang="es-ES" sz="9600" b="1" dirty="0">
                <a:solidFill>
                  <a:srgbClr val="FF5723"/>
                </a:solidFill>
              </a:rPr>
              <a:t>GRACIAS</a:t>
            </a:r>
          </a:p>
        </p:txBody>
      </p:sp>
      <p:pic>
        <p:nvPicPr>
          <p:cNvPr id="3" name="Picture 2" descr="logos-09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777"/>
          <a:stretch/>
        </p:blipFill>
        <p:spPr>
          <a:xfrm>
            <a:off x="2771800" y="771550"/>
            <a:ext cx="3646880" cy="2394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0192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>
            <a:extLst>
              <a:ext uri="{FF2B5EF4-FFF2-40B4-BE49-F238E27FC236}">
                <a16:creationId xmlns:a16="http://schemas.microsoft.com/office/drawing/2014/main" id="{68A4F8E0-D1C1-45C6-B01C-58541AED2829}"/>
              </a:ext>
            </a:extLst>
          </p:cNvPr>
          <p:cNvSpPr txBox="1"/>
          <p:nvPr/>
        </p:nvSpPr>
        <p:spPr>
          <a:xfrm>
            <a:off x="3742435" y="267494"/>
            <a:ext cx="5582093" cy="476071"/>
          </a:xfrm>
          <a:prstGeom prst="roundRect">
            <a:avLst>
              <a:gd name="adj" fmla="val 50000"/>
            </a:avLst>
          </a:prstGeom>
          <a:solidFill>
            <a:srgbClr val="FF5E21"/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378000" rtlCol="0" anchor="ctr">
            <a:spAutoFit/>
          </a:bodyPr>
          <a:lstStyle/>
          <a:p>
            <a:r>
              <a:rPr lang="es-CO" sz="1600" b="1" dirty="0">
                <a:solidFill>
                  <a:schemeClr val="bg1"/>
                </a:solidFill>
              </a:rPr>
              <a:t>Presentación Campaña</a:t>
            </a:r>
            <a:endParaRPr lang="es-CO" altLang="es-CO" sz="1600" b="1" dirty="0">
              <a:solidFill>
                <a:schemeClr val="bg1"/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5868144" y="1923678"/>
            <a:ext cx="1224136" cy="54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80000"/>
              </a:lnSpc>
            </a:pPr>
            <a:r>
              <a:rPr lang="es-CO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MENOS TRÁMITES</a:t>
            </a:r>
          </a:p>
        </p:txBody>
      </p:sp>
      <p:sp>
        <p:nvSpPr>
          <p:cNvPr id="5" name="Rectángulo 4"/>
          <p:cNvSpPr/>
          <p:nvPr/>
        </p:nvSpPr>
        <p:spPr>
          <a:xfrm>
            <a:off x="5868144" y="2641520"/>
            <a:ext cx="1800200" cy="54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80000"/>
              </a:lnSpc>
            </a:pPr>
            <a:r>
              <a:rPr lang="es-CO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MENOS REGULACIÓN</a:t>
            </a:r>
          </a:p>
        </p:txBody>
      </p:sp>
      <p:sp>
        <p:nvSpPr>
          <p:cNvPr id="6" name="Rectángulo 5"/>
          <p:cNvSpPr/>
          <p:nvPr/>
        </p:nvSpPr>
        <p:spPr>
          <a:xfrm>
            <a:off x="5868144" y="3361600"/>
            <a:ext cx="1656184" cy="54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80000"/>
              </a:lnSpc>
            </a:pPr>
            <a:r>
              <a:rPr lang="es-CO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MEJOR REGULACIÓN</a:t>
            </a:r>
          </a:p>
        </p:txBody>
      </p:sp>
      <p:pic>
        <p:nvPicPr>
          <p:cNvPr id="7" name="Imagen 6" descr="inbox.png"/>
          <p:cNvPicPr>
            <a:picLocks noChangeAspect="1"/>
          </p:cNvPicPr>
          <p:nvPr/>
        </p:nvPicPr>
        <p:blipFill>
          <a:blip r:embed="rId2" cstate="screen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3504" y="1957444"/>
            <a:ext cx="477232" cy="477232"/>
          </a:xfrm>
          <a:prstGeom prst="rect">
            <a:avLst/>
          </a:prstGeom>
        </p:spPr>
      </p:pic>
      <p:sp>
        <p:nvSpPr>
          <p:cNvPr id="8" name="Flecha abajo 7"/>
          <p:cNvSpPr/>
          <p:nvPr/>
        </p:nvSpPr>
        <p:spPr>
          <a:xfrm>
            <a:off x="5472100" y="2697878"/>
            <a:ext cx="360040" cy="432048"/>
          </a:xfrm>
          <a:prstGeom prst="downArrow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Imagen 8" descr="thumbs-up.png"/>
          <p:cNvPicPr>
            <a:picLocks noChangeAspect="1"/>
          </p:cNvPicPr>
          <p:nvPr/>
        </p:nvPicPr>
        <p:blipFill>
          <a:blip r:embed="rId3" cstate="screen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6096" y="3417958"/>
            <a:ext cx="432048" cy="432048"/>
          </a:xfrm>
          <a:prstGeom prst="rect">
            <a:avLst/>
          </a:prstGeom>
        </p:spPr>
      </p:pic>
      <p:cxnSp>
        <p:nvCxnSpPr>
          <p:cNvPr id="11" name="Conector recto 10"/>
          <p:cNvCxnSpPr/>
          <p:nvPr/>
        </p:nvCxnSpPr>
        <p:spPr>
          <a:xfrm>
            <a:off x="5269488" y="1849432"/>
            <a:ext cx="0" cy="2016224"/>
          </a:xfrm>
          <a:prstGeom prst="line">
            <a:avLst/>
          </a:prstGeom>
          <a:ln>
            <a:solidFill>
              <a:srgbClr val="59595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3"/>
          <p:cNvSpPr txBox="1"/>
          <p:nvPr/>
        </p:nvSpPr>
        <p:spPr>
          <a:xfrm>
            <a:off x="1187624" y="2451541"/>
            <a:ext cx="40324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b="1" dirty="0">
                <a:solidFill>
                  <a:srgbClr val="FF6600"/>
                </a:solidFill>
              </a:rPr>
              <a:t>ESTADO SIMPLE</a:t>
            </a:r>
          </a:p>
          <a:p>
            <a:pPr algn="r"/>
            <a:r>
              <a:rPr lang="en-US" sz="3600" b="1" dirty="0">
                <a:solidFill>
                  <a:srgbClr val="3366FF"/>
                </a:solidFill>
              </a:rPr>
              <a:t>COLOMBIA ÁGIL</a:t>
            </a:r>
          </a:p>
        </p:txBody>
      </p:sp>
    </p:spTree>
    <p:extLst>
      <p:ext uri="{BB962C8B-B14F-4D97-AF65-F5344CB8AC3E}">
        <p14:creationId xmlns:p14="http://schemas.microsoft.com/office/powerpoint/2010/main" val="3574033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6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6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 17"/>
          <p:cNvSpPr/>
          <p:nvPr/>
        </p:nvSpPr>
        <p:spPr>
          <a:xfrm>
            <a:off x="2123728" y="3236953"/>
            <a:ext cx="3168352" cy="64807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Rectángulo 15"/>
          <p:cNvSpPr/>
          <p:nvPr/>
        </p:nvSpPr>
        <p:spPr>
          <a:xfrm>
            <a:off x="2123728" y="2517744"/>
            <a:ext cx="3816424" cy="648072"/>
          </a:xfrm>
          <a:prstGeom prst="rect">
            <a:avLst/>
          </a:prstGeom>
          <a:solidFill>
            <a:srgbClr val="3366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Rectángulo redondeado"/>
          <p:cNvSpPr/>
          <p:nvPr/>
        </p:nvSpPr>
        <p:spPr>
          <a:xfrm>
            <a:off x="6804248" y="2373728"/>
            <a:ext cx="2304256" cy="1782198"/>
          </a:xfrm>
          <a:prstGeom prst="roundRect">
            <a:avLst>
              <a:gd name="adj" fmla="val 5806"/>
            </a:avLst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O" sz="2000" b="1" dirty="0">
                <a:solidFill>
                  <a:srgbClr val="3366FF"/>
                </a:solidFill>
              </a:rPr>
              <a:t>MENOS TRÁMITES EN EL CORTO PLAZO</a:t>
            </a:r>
          </a:p>
        </p:txBody>
      </p:sp>
      <p:sp>
        <p:nvSpPr>
          <p:cNvPr id="8" name="Flecha abajo 7"/>
          <p:cNvSpPr/>
          <p:nvPr/>
        </p:nvSpPr>
        <p:spPr>
          <a:xfrm>
            <a:off x="6300192" y="2877784"/>
            <a:ext cx="576064" cy="792088"/>
          </a:xfrm>
          <a:prstGeom prst="downArrow">
            <a:avLst/>
          </a:prstGeom>
          <a:solidFill>
            <a:srgbClr val="FF66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/>
          <p:cNvSpPr/>
          <p:nvPr/>
        </p:nvSpPr>
        <p:spPr>
          <a:xfrm>
            <a:off x="467544" y="2445736"/>
            <a:ext cx="1656184" cy="7961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80000"/>
              </a:lnSpc>
            </a:pPr>
            <a:r>
              <a:rPr lang="es-CO" sz="2800" b="1" dirty="0">
                <a:solidFill>
                  <a:srgbClr val="FF5723"/>
                </a:solidFill>
              </a:rPr>
              <a:t>BASE MINCIT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2123728" y="2457930"/>
            <a:ext cx="40324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/>
              <a:buChar char="•"/>
            </a:pPr>
            <a:r>
              <a:rPr lang="es-CO" sz="2000" dirty="0">
                <a:solidFill>
                  <a:schemeClr val="bg1"/>
                </a:solidFill>
              </a:rPr>
              <a:t>Gestión trámites sectoriales</a:t>
            </a:r>
          </a:p>
          <a:p>
            <a:pPr marL="285750" lvl="0" indent="-285750">
              <a:buFont typeface="Arial"/>
              <a:buChar char="•"/>
            </a:pPr>
            <a:r>
              <a:rPr lang="es-CO" sz="2000" dirty="0">
                <a:solidFill>
                  <a:schemeClr val="bg1"/>
                </a:solidFill>
              </a:rPr>
              <a:t>Remisión otras entidades</a:t>
            </a:r>
          </a:p>
        </p:txBody>
      </p:sp>
      <p:sp>
        <p:nvSpPr>
          <p:cNvPr id="14" name="Rectángulo 13"/>
          <p:cNvSpPr/>
          <p:nvPr/>
        </p:nvSpPr>
        <p:spPr>
          <a:xfrm>
            <a:off x="971600" y="3299379"/>
            <a:ext cx="5581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CO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FP</a:t>
            </a:r>
          </a:p>
        </p:txBody>
      </p:sp>
      <p:sp>
        <p:nvSpPr>
          <p:cNvPr id="15" name="Rectángulo 14"/>
          <p:cNvSpPr/>
          <p:nvPr/>
        </p:nvSpPr>
        <p:spPr>
          <a:xfrm>
            <a:off x="2123728" y="323782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lvl="0" indent="-285750">
              <a:buFont typeface="Arial"/>
              <a:buChar char="•"/>
            </a:pPr>
            <a:r>
              <a:rPr lang="es-CO" dirty="0">
                <a:solidFill>
                  <a:srgbClr val="FFFFFF"/>
                </a:solidFill>
              </a:rPr>
              <a:t>Actualización avances</a:t>
            </a:r>
          </a:p>
          <a:p>
            <a:pPr marL="285750" lvl="0" indent="-285750">
              <a:buFont typeface="Arial"/>
              <a:buChar char="•"/>
            </a:pPr>
            <a:r>
              <a:rPr lang="es-CO" dirty="0">
                <a:solidFill>
                  <a:srgbClr val="FFFFFF"/>
                </a:solidFill>
              </a:rPr>
              <a:t>Agenda racionalización</a:t>
            </a:r>
          </a:p>
        </p:txBody>
      </p:sp>
      <p:pic>
        <p:nvPicPr>
          <p:cNvPr id="2" name="Picture 1" descr="project-managemen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347614"/>
            <a:ext cx="1080120" cy="1080120"/>
          </a:xfrm>
          <a:prstGeom prst="rect">
            <a:avLst/>
          </a:prstGeom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68A4F8E0-D1C1-45C6-B01C-58541AED2829}"/>
              </a:ext>
            </a:extLst>
          </p:cNvPr>
          <p:cNvSpPr txBox="1"/>
          <p:nvPr/>
        </p:nvSpPr>
        <p:spPr>
          <a:xfrm>
            <a:off x="3742435" y="267494"/>
            <a:ext cx="5582093" cy="476071"/>
          </a:xfrm>
          <a:prstGeom prst="roundRect">
            <a:avLst>
              <a:gd name="adj" fmla="val 50000"/>
            </a:avLst>
          </a:prstGeom>
          <a:solidFill>
            <a:srgbClr val="FF5E21"/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378000" rtlCol="0" anchor="ctr">
            <a:spAutoFit/>
          </a:bodyPr>
          <a:lstStyle/>
          <a:p>
            <a:r>
              <a:rPr lang="es-CO" sz="1600" b="1" dirty="0">
                <a:solidFill>
                  <a:schemeClr val="bg1"/>
                </a:solidFill>
              </a:rPr>
              <a:t>Presentación Campaña</a:t>
            </a:r>
            <a:endParaRPr lang="es-CO" altLang="es-CO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64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6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6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3419872" y="3186723"/>
            <a:ext cx="1944216" cy="400110"/>
          </a:xfrm>
          <a:prstGeom prst="rect">
            <a:avLst/>
          </a:prstGeom>
          <a:solidFill>
            <a:schemeClr val="tx1">
              <a:lumMod val="50000"/>
              <a:lumOff val="50000"/>
              <a:alpha val="77000"/>
            </a:schemeClr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s-CO" sz="2000" b="1" dirty="0">
                <a:solidFill>
                  <a:schemeClr val="bg1"/>
                </a:solidFill>
              </a:rPr>
              <a:t>33 tr</a:t>
            </a:r>
            <a:r>
              <a:rPr lang="es-ES" sz="2000" b="1" dirty="0" err="1">
                <a:solidFill>
                  <a:schemeClr val="bg1"/>
                </a:solidFill>
              </a:rPr>
              <a:t>ámites</a:t>
            </a:r>
            <a:r>
              <a:rPr lang="es-ES" sz="2000" b="1" dirty="0">
                <a:solidFill>
                  <a:schemeClr val="bg1"/>
                </a:solidFill>
              </a:rPr>
              <a:t> </a:t>
            </a:r>
            <a:r>
              <a:rPr lang="es-CO" sz="20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711346" y="3306736"/>
            <a:ext cx="1944216" cy="400110"/>
          </a:xfrm>
          <a:prstGeom prst="rect">
            <a:avLst/>
          </a:prstGeom>
          <a:solidFill>
            <a:srgbClr val="FF5723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s-CO" sz="2000" b="1" dirty="0">
                <a:solidFill>
                  <a:srgbClr val="FFFFFF"/>
                </a:solidFill>
              </a:rPr>
              <a:t>61 temáticas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711346" y="2754675"/>
            <a:ext cx="1944216" cy="400110"/>
          </a:xfrm>
          <a:prstGeom prst="rect">
            <a:avLst/>
          </a:prstGeom>
          <a:solidFill>
            <a:srgbClr val="FF5723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s-CO" sz="2000" b="1" dirty="0">
                <a:solidFill>
                  <a:srgbClr val="FFFFFF"/>
                </a:solidFill>
              </a:rPr>
              <a:t>900 trabas</a:t>
            </a:r>
          </a:p>
        </p:txBody>
      </p:sp>
      <p:sp>
        <p:nvSpPr>
          <p:cNvPr id="12" name="11 CuadroTexto"/>
          <p:cNvSpPr txBox="1"/>
          <p:nvPr/>
        </p:nvSpPr>
        <p:spPr>
          <a:xfrm>
            <a:off x="711346" y="3858797"/>
            <a:ext cx="1944216" cy="400110"/>
          </a:xfrm>
          <a:prstGeom prst="rect">
            <a:avLst/>
          </a:prstGeom>
          <a:solidFill>
            <a:srgbClr val="FF5723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s-CO" sz="2000" b="1" dirty="0">
                <a:solidFill>
                  <a:srgbClr val="FFFFFF"/>
                </a:solidFill>
              </a:rPr>
              <a:t>258 trámites</a:t>
            </a:r>
          </a:p>
        </p:txBody>
      </p:sp>
      <p:sp>
        <p:nvSpPr>
          <p:cNvPr id="13" name="12 CuadroTexto"/>
          <p:cNvSpPr txBox="1"/>
          <p:nvPr/>
        </p:nvSpPr>
        <p:spPr>
          <a:xfrm>
            <a:off x="6156176" y="4070271"/>
            <a:ext cx="2714218" cy="584776"/>
          </a:xfrm>
          <a:prstGeom prst="rect">
            <a:avLst/>
          </a:prstGeom>
          <a:solidFill>
            <a:srgbClr val="3366FF">
              <a:alpha val="80000"/>
            </a:srgbClr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s-CO" sz="1600" b="1" dirty="0">
                <a:solidFill>
                  <a:srgbClr val="10253F"/>
                </a:solidFill>
              </a:rPr>
              <a:t>6 ago 2019:</a:t>
            </a:r>
          </a:p>
          <a:p>
            <a:pPr algn="ctr"/>
            <a:r>
              <a:rPr lang="es-CO" sz="1600" b="1" dirty="0">
                <a:solidFill>
                  <a:schemeClr val="bg1"/>
                </a:solidFill>
              </a:rPr>
              <a:t>50 tr</a:t>
            </a:r>
            <a:r>
              <a:rPr lang="es-ES" sz="1600" b="1" dirty="0" err="1">
                <a:solidFill>
                  <a:schemeClr val="bg1"/>
                </a:solidFill>
              </a:rPr>
              <a:t>ámites</a:t>
            </a:r>
            <a:r>
              <a:rPr lang="es-ES" sz="1600" b="1" dirty="0">
                <a:solidFill>
                  <a:schemeClr val="bg1"/>
                </a:solidFill>
              </a:rPr>
              <a:t> eliminados </a:t>
            </a:r>
            <a:endParaRPr lang="es-CO" sz="1600" b="1" dirty="0">
              <a:solidFill>
                <a:schemeClr val="bg1"/>
              </a:solidFill>
            </a:endParaRPr>
          </a:p>
        </p:txBody>
      </p:sp>
      <p:sp>
        <p:nvSpPr>
          <p:cNvPr id="14" name="11 CuadroTexto"/>
          <p:cNvSpPr txBox="1"/>
          <p:nvPr/>
        </p:nvSpPr>
        <p:spPr>
          <a:xfrm>
            <a:off x="711346" y="4410858"/>
            <a:ext cx="1944216" cy="400110"/>
          </a:xfrm>
          <a:prstGeom prst="rect">
            <a:avLst/>
          </a:prstGeom>
          <a:solidFill>
            <a:srgbClr val="FF5723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s-CO" sz="2000" b="1" dirty="0">
                <a:solidFill>
                  <a:srgbClr val="FFFFFF"/>
                </a:solidFill>
              </a:rPr>
              <a:t>336 barreras</a:t>
            </a:r>
          </a:p>
        </p:txBody>
      </p:sp>
      <p:sp>
        <p:nvSpPr>
          <p:cNvPr id="18" name="12 CuadroTexto"/>
          <p:cNvSpPr txBox="1"/>
          <p:nvPr/>
        </p:nvSpPr>
        <p:spPr>
          <a:xfrm>
            <a:off x="6156176" y="2989421"/>
            <a:ext cx="2714218" cy="954107"/>
          </a:xfrm>
          <a:prstGeom prst="rect">
            <a:avLst/>
          </a:prstGeom>
          <a:solidFill>
            <a:srgbClr val="3366FF">
              <a:alpha val="80000"/>
            </a:srgbClr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s-CO" sz="1400" b="1" dirty="0">
                <a:solidFill>
                  <a:schemeClr val="tx2">
                    <a:lumMod val="50000"/>
                  </a:schemeClr>
                </a:solidFill>
              </a:rPr>
              <a:t>6 primeros: </a:t>
            </a:r>
          </a:p>
          <a:p>
            <a:pPr algn="ctr"/>
            <a:r>
              <a:rPr lang="es-CO" sz="1400" b="1" dirty="0">
                <a:solidFill>
                  <a:schemeClr val="bg1"/>
                </a:solidFill>
              </a:rPr>
              <a:t>50 tr</a:t>
            </a:r>
            <a:r>
              <a:rPr lang="es-ES" sz="1400" b="1" dirty="0" err="1">
                <a:solidFill>
                  <a:schemeClr val="bg1"/>
                </a:solidFill>
              </a:rPr>
              <a:t>ámites</a:t>
            </a:r>
            <a:r>
              <a:rPr lang="es-ES" sz="1400" b="1" dirty="0">
                <a:solidFill>
                  <a:schemeClr val="bg1"/>
                </a:solidFill>
              </a:rPr>
              <a:t> y barreras </a:t>
            </a:r>
            <a:r>
              <a:rPr lang="mr-IN" sz="1400" b="1" dirty="0">
                <a:solidFill>
                  <a:schemeClr val="bg1"/>
                </a:solidFill>
              </a:rPr>
              <a:t>–</a:t>
            </a:r>
            <a:r>
              <a:rPr lang="es-ES" sz="1400" b="1" dirty="0">
                <a:solidFill>
                  <a:schemeClr val="bg1"/>
                </a:solidFill>
              </a:rPr>
              <a:t> simplificados, digitalización y virtualización</a:t>
            </a:r>
            <a:endParaRPr lang="es-CO" sz="1400" b="1" dirty="0">
              <a:solidFill>
                <a:schemeClr val="bg1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654968" y="2322627"/>
            <a:ext cx="205697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s-CO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Campaña anterior</a:t>
            </a:r>
            <a:endParaRPr lang="es-CO" sz="1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1013151" y="1926583"/>
            <a:ext cx="13406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s-CO" sz="2800" b="1" dirty="0">
                <a:solidFill>
                  <a:srgbClr val="FF6600"/>
                </a:solidFill>
              </a:rPr>
              <a:t>MinCIT</a:t>
            </a:r>
          </a:p>
        </p:txBody>
      </p:sp>
      <p:sp>
        <p:nvSpPr>
          <p:cNvPr id="29" name="Rectángulo 28"/>
          <p:cNvSpPr/>
          <p:nvPr/>
        </p:nvSpPr>
        <p:spPr>
          <a:xfrm>
            <a:off x="4148901" y="1926583"/>
            <a:ext cx="5581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CO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FP</a:t>
            </a:r>
          </a:p>
        </p:txBody>
      </p:sp>
      <p:sp>
        <p:nvSpPr>
          <p:cNvPr id="30" name="Rectángulo 29"/>
          <p:cNvSpPr/>
          <p:nvPr/>
        </p:nvSpPr>
        <p:spPr>
          <a:xfrm>
            <a:off x="3275856" y="2322627"/>
            <a:ext cx="22322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CO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Plan Anticorrupción y Atención al Ciudadano 2018</a:t>
            </a:r>
          </a:p>
        </p:txBody>
      </p:sp>
      <p:sp>
        <p:nvSpPr>
          <p:cNvPr id="31" name="Rectángulo 30"/>
          <p:cNvSpPr/>
          <p:nvPr/>
        </p:nvSpPr>
        <p:spPr>
          <a:xfrm>
            <a:off x="6422807" y="1926583"/>
            <a:ext cx="218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s-CO" sz="2800" b="1" dirty="0">
                <a:solidFill>
                  <a:srgbClr val="3366FF"/>
                </a:solidFill>
              </a:rPr>
              <a:t>Priorización</a:t>
            </a:r>
          </a:p>
        </p:txBody>
      </p:sp>
      <p:sp>
        <p:nvSpPr>
          <p:cNvPr id="32" name="Rectángulo 31"/>
          <p:cNvSpPr/>
          <p:nvPr/>
        </p:nvSpPr>
        <p:spPr>
          <a:xfrm>
            <a:off x="6469169" y="2322627"/>
            <a:ext cx="2088232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CO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Identificar </a:t>
            </a:r>
            <a:r>
              <a:rPr lang="es-CO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nuevos trámites</a:t>
            </a:r>
            <a:r>
              <a:rPr lang="es-CO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priorizados</a:t>
            </a:r>
          </a:p>
        </p:txBody>
      </p:sp>
      <p:pic>
        <p:nvPicPr>
          <p:cNvPr id="33" name="Imagen 32" descr="MINISTERIO-01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7004" t="-16667"/>
          <a:stretch/>
        </p:blipFill>
        <p:spPr>
          <a:xfrm>
            <a:off x="1013152" y="1261527"/>
            <a:ext cx="1113032" cy="645601"/>
          </a:xfrm>
          <a:prstGeom prst="rect">
            <a:avLst/>
          </a:prstGeom>
        </p:spPr>
      </p:pic>
      <p:pic>
        <p:nvPicPr>
          <p:cNvPr id="34" name="Imagen 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7724" y="1454976"/>
            <a:ext cx="1872208" cy="400247"/>
          </a:xfrm>
          <a:prstGeom prst="rect">
            <a:avLst/>
          </a:prstGeom>
        </p:spPr>
      </p:pic>
      <p:cxnSp>
        <p:nvCxnSpPr>
          <p:cNvPr id="37" name="Conector recto 36"/>
          <p:cNvCxnSpPr/>
          <p:nvPr/>
        </p:nvCxnSpPr>
        <p:spPr>
          <a:xfrm>
            <a:off x="3059832" y="1563638"/>
            <a:ext cx="0" cy="3240360"/>
          </a:xfrm>
          <a:prstGeom prst="line">
            <a:avLst/>
          </a:prstGeom>
          <a:ln w="12700" cmpd="sng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cto 37"/>
          <p:cNvCxnSpPr/>
          <p:nvPr/>
        </p:nvCxnSpPr>
        <p:spPr>
          <a:xfrm>
            <a:off x="5796136" y="1563638"/>
            <a:ext cx="0" cy="3240360"/>
          </a:xfrm>
          <a:prstGeom prst="line">
            <a:avLst/>
          </a:prstGeom>
          <a:ln w="12700" cmpd="sng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Imagen 21" descr="MINISTERIO-01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1896" b="3123"/>
          <a:stretch/>
        </p:blipFill>
        <p:spPr>
          <a:xfrm>
            <a:off x="6661670" y="1244315"/>
            <a:ext cx="1703230" cy="682268"/>
          </a:xfrm>
          <a:prstGeom prst="rect">
            <a:avLst/>
          </a:prstGeom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68A4F8E0-D1C1-45C6-B01C-58541AED2829}"/>
              </a:ext>
            </a:extLst>
          </p:cNvPr>
          <p:cNvSpPr txBox="1"/>
          <p:nvPr/>
        </p:nvSpPr>
        <p:spPr>
          <a:xfrm>
            <a:off x="3742435" y="267494"/>
            <a:ext cx="5582093" cy="476071"/>
          </a:xfrm>
          <a:prstGeom prst="roundRect">
            <a:avLst>
              <a:gd name="adj" fmla="val 50000"/>
            </a:avLst>
          </a:prstGeom>
          <a:solidFill>
            <a:srgbClr val="FF5E21"/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378000" rtlCol="0" anchor="ctr">
            <a:spAutoFit/>
          </a:bodyPr>
          <a:lstStyle/>
          <a:p>
            <a:r>
              <a:rPr lang="es-CO" sz="1600" b="1" dirty="0">
                <a:solidFill>
                  <a:schemeClr val="bg1"/>
                </a:solidFill>
              </a:rPr>
              <a:t>Presentación Campaña</a:t>
            </a:r>
            <a:endParaRPr lang="es-CO" altLang="es-CO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584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6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6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>
            <a:extLst>
              <a:ext uri="{FF2B5EF4-FFF2-40B4-BE49-F238E27FC236}">
                <a16:creationId xmlns:a16="http://schemas.microsoft.com/office/drawing/2014/main" id="{68A4F8E0-D1C1-45C6-B01C-58541AED2829}"/>
              </a:ext>
            </a:extLst>
          </p:cNvPr>
          <p:cNvSpPr txBox="1"/>
          <p:nvPr/>
        </p:nvSpPr>
        <p:spPr>
          <a:xfrm>
            <a:off x="3742435" y="267494"/>
            <a:ext cx="5582093" cy="476071"/>
          </a:xfrm>
          <a:prstGeom prst="roundRect">
            <a:avLst>
              <a:gd name="adj" fmla="val 50000"/>
            </a:avLst>
          </a:prstGeom>
          <a:solidFill>
            <a:srgbClr val="FF5E21"/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378000" rtlCol="0" anchor="ctr">
            <a:spAutoFit/>
          </a:bodyPr>
          <a:lstStyle/>
          <a:p>
            <a:r>
              <a:rPr lang="es-CO" sz="1600" b="1" dirty="0">
                <a:solidFill>
                  <a:schemeClr val="bg1"/>
                </a:solidFill>
              </a:rPr>
              <a:t>Presentación Campaña</a:t>
            </a:r>
            <a:endParaRPr lang="es-CO" altLang="es-CO" sz="1600" b="1" dirty="0">
              <a:solidFill>
                <a:schemeClr val="bg1"/>
              </a:solidFill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880278674"/>
              </p:ext>
            </p:extLst>
          </p:nvPr>
        </p:nvGraphicFramePr>
        <p:xfrm>
          <a:off x="1043608" y="1059582"/>
          <a:ext cx="7200800" cy="3744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11984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6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6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1"/>
          <p:cNvSpPr/>
          <p:nvPr/>
        </p:nvSpPr>
        <p:spPr>
          <a:xfrm>
            <a:off x="323528" y="1154817"/>
            <a:ext cx="14558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CO" sz="3200" b="1" dirty="0">
                <a:solidFill>
                  <a:srgbClr val="FF5723"/>
                </a:solidFill>
              </a:rPr>
              <a:t>FASE1.</a:t>
            </a:r>
          </a:p>
        </p:txBody>
      </p:sp>
      <p:sp>
        <p:nvSpPr>
          <p:cNvPr id="15" name="Rectángulo 12"/>
          <p:cNvSpPr/>
          <p:nvPr/>
        </p:nvSpPr>
        <p:spPr>
          <a:xfrm>
            <a:off x="1779376" y="1185595"/>
            <a:ext cx="35702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CO" sz="2800" b="1" dirty="0">
                <a:solidFill>
                  <a:srgbClr val="7F7F7F"/>
                </a:solidFill>
              </a:rPr>
              <a:t>CONSULTA PÚBLICA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68A4F8E0-D1C1-45C6-B01C-58541AED2829}"/>
              </a:ext>
            </a:extLst>
          </p:cNvPr>
          <p:cNvSpPr txBox="1"/>
          <p:nvPr/>
        </p:nvSpPr>
        <p:spPr>
          <a:xfrm>
            <a:off x="3712720" y="87836"/>
            <a:ext cx="5582093" cy="476071"/>
          </a:xfrm>
          <a:prstGeom prst="roundRect">
            <a:avLst>
              <a:gd name="adj" fmla="val 50000"/>
            </a:avLst>
          </a:prstGeom>
          <a:solidFill>
            <a:srgbClr val="FF5E21"/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378000" rtlCol="0" anchor="ctr">
            <a:spAutoFit/>
          </a:bodyPr>
          <a:lstStyle/>
          <a:p>
            <a:r>
              <a:rPr lang="es-CO" sz="1600" b="1" dirty="0">
                <a:solidFill>
                  <a:schemeClr val="bg1"/>
                </a:solidFill>
              </a:rPr>
              <a:t>Presentación Campaña</a:t>
            </a:r>
            <a:endParaRPr lang="es-CO" altLang="es-CO" sz="1600" b="1" dirty="0">
              <a:solidFill>
                <a:schemeClr val="bg1"/>
              </a:solidFill>
            </a:endParaRPr>
          </a:p>
        </p:txBody>
      </p:sp>
      <p:sp>
        <p:nvSpPr>
          <p:cNvPr id="19" name="Rectángulo 12"/>
          <p:cNvSpPr/>
          <p:nvPr/>
        </p:nvSpPr>
        <p:spPr>
          <a:xfrm>
            <a:off x="4458359" y="1995686"/>
            <a:ext cx="437566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CO" sz="2800" b="1" dirty="0">
                <a:solidFill>
                  <a:srgbClr val="7F7F7F"/>
                </a:solidFill>
              </a:rPr>
              <a:t>Contar con la mayor participación ciudadana </a:t>
            </a:r>
          </a:p>
        </p:txBody>
      </p:sp>
      <p:sp>
        <p:nvSpPr>
          <p:cNvPr id="20" name="Rectángulo 11"/>
          <p:cNvSpPr/>
          <p:nvPr/>
        </p:nvSpPr>
        <p:spPr>
          <a:xfrm>
            <a:off x="288628" y="2571750"/>
            <a:ext cx="41697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CO" sz="3200" b="1" dirty="0">
                <a:solidFill>
                  <a:srgbClr val="FF5723"/>
                </a:solidFill>
              </a:rPr>
              <a:t>Resultado esperado</a:t>
            </a:r>
          </a:p>
        </p:txBody>
      </p:sp>
      <p:sp>
        <p:nvSpPr>
          <p:cNvPr id="22" name="Rectángulo 11"/>
          <p:cNvSpPr/>
          <p:nvPr/>
        </p:nvSpPr>
        <p:spPr>
          <a:xfrm>
            <a:off x="254348" y="3867894"/>
            <a:ext cx="27366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CO" sz="3200" b="1" dirty="0">
                <a:solidFill>
                  <a:srgbClr val="FF5723"/>
                </a:solidFill>
              </a:rPr>
              <a:t>Metodología</a:t>
            </a:r>
          </a:p>
        </p:txBody>
      </p:sp>
      <p:sp>
        <p:nvSpPr>
          <p:cNvPr id="23" name="Rectángulo 12"/>
          <p:cNvSpPr/>
          <p:nvPr/>
        </p:nvSpPr>
        <p:spPr>
          <a:xfrm>
            <a:off x="4458359" y="3859509"/>
            <a:ext cx="437566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CO" sz="2800" b="1" dirty="0">
                <a:solidFill>
                  <a:srgbClr val="7F7F7F"/>
                </a:solidFill>
              </a:rPr>
              <a:t>Función Pública</a:t>
            </a:r>
          </a:p>
        </p:txBody>
      </p:sp>
    </p:spTree>
    <p:extLst>
      <p:ext uri="{BB962C8B-B14F-4D97-AF65-F5344CB8AC3E}">
        <p14:creationId xmlns:p14="http://schemas.microsoft.com/office/powerpoint/2010/main" val="441558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6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6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7CF2AFB48AEEF04686B54E7662D2A024" ma:contentTypeVersion="8" ma:contentTypeDescription="Crear nuevo documento." ma:contentTypeScope="" ma:versionID="9153f1c5f5ad5a04b5a425fac3994e58">
  <xsd:schema xmlns:xsd="http://www.w3.org/2001/XMLSchema" xmlns:xs="http://www.w3.org/2001/XMLSchema" xmlns:p="http://schemas.microsoft.com/office/2006/metadata/properties" xmlns:ns1="http://schemas.microsoft.com/sharepoint/v3" xmlns:ns2="fe5c55e1-1529-428c-8c16-ada3460a0e7a" targetNamespace="http://schemas.microsoft.com/office/2006/metadata/properties" ma:root="true" ma:fieldsID="6fe375bef0e6cd8163217c6ec2aa7b25" ns1:_="" ns2:_="">
    <xsd:import namespace="http://schemas.microsoft.com/sharepoint/v3"/>
    <xsd:import namespace="fe5c55e1-1529-428c-8c16-ada3460a0e7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  <xsd:element ref="ns2:Sección" minOccurs="0"/>
                <xsd:element ref="ns1:AverageRating" minOccurs="0"/>
                <xsd:element ref="ns1:RatingCount" minOccurs="0"/>
                <xsd:element ref="ns1:RatedBy" minOccurs="0"/>
                <xsd:element ref="ns1:Ratings" minOccurs="0"/>
                <xsd:element ref="ns1:LikesCount" minOccurs="0"/>
                <xsd:element ref="ns1:LikedB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AverageRating" ma:index="13" nillable="true" ma:displayName="Clasificación (0-5)" ma:decimals="2" ma:description="Valor promedio de todas las clasificaciones que se han enviado" ma:internalName="AverageRating" ma:readOnly="true">
      <xsd:simpleType>
        <xsd:restriction base="dms:Number"/>
      </xsd:simpleType>
    </xsd:element>
    <xsd:element name="RatingCount" ma:index="14" nillable="true" ma:displayName="Número de clasificaciones" ma:decimals="0" ma:description="Número de clasificaciones enviado" ma:internalName="RatingCount" ma:readOnly="true">
      <xsd:simpleType>
        <xsd:restriction base="dms:Number"/>
      </xsd:simpleType>
    </xsd:element>
    <xsd:element name="RatedBy" ma:index="15" nillable="true" ma:displayName="Valorado por" ma:description="Los usuarios valoraron el elemento." ma:hidden="true" ma:list="UserInfo" ma:internalName="RatedBy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Ratings" ma:index="16" nillable="true" ma:displayName="Valoraciones de usuario" ma:description="Valoraciones de usuario para el elemento" ma:hidden="true" ma:internalName="Ratings">
      <xsd:simpleType>
        <xsd:restriction base="dms:Note"/>
      </xsd:simpleType>
    </xsd:element>
    <xsd:element name="LikesCount" ma:index="17" nillable="true" ma:displayName="Número de Me gusta" ma:internalName="LikesCount">
      <xsd:simpleType>
        <xsd:restriction base="dms:Unknown"/>
      </xsd:simpleType>
    </xsd:element>
    <xsd:element name="LikedBy" ma:index="18" nillable="true" ma:displayName="Gusta a" ma:hidden="true" ma:list="UserInfo" ma:internalName="LikedBy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5c55e1-1529-428c-8c16-ada3460a0e7a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Valor de Id. de documento" ma:description="El valor del identificador de documento asignado a este elemento." ma:internalName="_dlc_DocId" ma:readOnly="true">
      <xsd:simpleType>
        <xsd:restriction base="dms:Text"/>
      </xsd:simpleType>
    </xsd:element>
    <xsd:element name="_dlc_DocIdUrl" ma:index="9" nillable="true" ma:displayName="Id. de documento" ma:description="Vínculo permanente a este documento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1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ección" ma:index="12" nillable="true" ma:displayName="Sección" ma:description="Columnas para búsqueda" ma:format="RadioButtons" ma:indexed="true" ma:internalName="Secci_x00f3_n">
      <xsd:simpleType>
        <xsd:restriction base="dms:Choice">
          <xsd:enumeration value="Talento Humano"/>
          <xsd:enumeration value="Jóvenes en Acción"/>
          <xsd:enumeration value="Familias en Acción"/>
          <xsd:enumeration value="Control Interno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ikesCount xmlns="http://schemas.microsoft.com/sharepoint/v3" xsi:nil="true"/>
    <Ratings xmlns="http://schemas.microsoft.com/sharepoint/v3" xsi:nil="true"/>
    <Sección xmlns="fe5c55e1-1529-428c-8c16-ada3460a0e7a" xsi:nil="true"/>
    <LikedBy xmlns="http://schemas.microsoft.com/sharepoint/v3">
      <UserInfo>
        <DisplayName/>
        <AccountId xsi:nil="true"/>
        <AccountType/>
      </UserInfo>
    </LikedBy>
    <RatedBy xmlns="http://schemas.microsoft.com/sharepoint/v3">
      <UserInfo>
        <DisplayName/>
        <AccountId xsi:nil="true"/>
        <AccountType/>
      </UserInfo>
    </RatedBy>
    <_dlc_DocId xmlns="fe5c55e1-1529-428c-8c16-ada3460a0e7a">A65FJVFR3NAS-1820456951-836</_dlc_DocId>
    <_dlc_DocIdUrl xmlns="fe5c55e1-1529-428c-8c16-ada3460a0e7a">
      <Url>http://tame/_layouts/15/DocIdRedir.aspx?ID=A65FJVFR3NAS-1820456951-836</Url>
      <Description>A65FJVFR3NAS-1820456951-836</Description>
    </_dlc_DocIdUrl>
  </documentManagement>
</p:properti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BDBF523C-1BBC-4636-8383-39BB1AB6D87E}"/>
</file>

<file path=customXml/itemProps2.xml><?xml version="1.0" encoding="utf-8"?>
<ds:datastoreItem xmlns:ds="http://schemas.openxmlformats.org/officeDocument/2006/customXml" ds:itemID="{42B4DA4E-E435-426F-850B-00256C052281}"/>
</file>

<file path=customXml/itemProps3.xml><?xml version="1.0" encoding="utf-8"?>
<ds:datastoreItem xmlns:ds="http://schemas.openxmlformats.org/officeDocument/2006/customXml" ds:itemID="{18F68D37-B02A-46D5-A322-AA3B7901214B}"/>
</file>

<file path=customXml/itemProps4.xml><?xml version="1.0" encoding="utf-8"?>
<ds:datastoreItem xmlns:ds="http://schemas.openxmlformats.org/officeDocument/2006/customXml" ds:itemID="{6CFD8D99-CDEE-4214-A4B9-92C2D6AB669E}"/>
</file>

<file path=docProps/app.xml><?xml version="1.0" encoding="utf-8"?>
<Properties xmlns="http://schemas.openxmlformats.org/officeDocument/2006/extended-properties" xmlns:vt="http://schemas.openxmlformats.org/officeDocument/2006/docPropsVTypes">
  <TotalTime>2463</TotalTime>
  <Words>1669</Words>
  <Application>Microsoft Office PowerPoint</Application>
  <PresentationFormat>Presentación en pantalla (16:9)</PresentationFormat>
  <Paragraphs>384</Paragraphs>
  <Slides>43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43</vt:i4>
      </vt:variant>
    </vt:vector>
  </HeadingPairs>
  <TitlesOfParts>
    <vt:vector size="55" baseType="lpstr">
      <vt:lpstr>Arial</vt:lpstr>
      <vt:lpstr>Arial Narrow</vt:lpstr>
      <vt:lpstr>Calibri</vt:lpstr>
      <vt:lpstr>Century Gothic</vt:lpstr>
      <vt:lpstr>Courier New</vt:lpstr>
      <vt:lpstr>Karla</vt:lpstr>
      <vt:lpstr>Mangal</vt:lpstr>
      <vt:lpstr>Montserrat</vt:lpstr>
      <vt:lpstr>SansSerif</vt:lpstr>
      <vt:lpstr>Symbol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GRACIAS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Susan Suárez</dc:creator>
  <cp:lastModifiedBy>Alexander Quiroga Carrillo</cp:lastModifiedBy>
  <cp:revision>178</cp:revision>
  <dcterms:created xsi:type="dcterms:W3CDTF">2018-08-23T21:19:28Z</dcterms:created>
  <dcterms:modified xsi:type="dcterms:W3CDTF">2018-10-19T23:04:02Z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0x0101007CF2AFB48AEEF04686B54E7662D2A024</vt:lpwstr>
  </property>
  <property fmtid="{D5CDD505-2E9C-101B-9397-08002B2CF9AE}" pid="3" name="_dlc_DocIdItemGuid">
    <vt:lpwstr>120dfc3c-91a4-49fc-872c-17eeddb3b4d8</vt:lpwstr>
  </property>
</Properties>
</file>